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6" r:id="rId6"/>
    <p:sldId id="261" r:id="rId7"/>
    <p:sldId id="263" r:id="rId8"/>
    <p:sldId id="259" r:id="rId9"/>
    <p:sldId id="265" r:id="rId10"/>
    <p:sldId id="268" r:id="rId11"/>
    <p:sldId id="267" r:id="rId12"/>
    <p:sldId id="270" r:id="rId13"/>
    <p:sldId id="271" r:id="rId14"/>
    <p:sldId id="272" r:id="rId15"/>
    <p:sldId id="269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DFC526-BE21-2A8B-56C8-B82D49CCC1CB}" name="Maija Bumbiere" initials="MB" userId="S::maija.bumbiere@daba.gov.lv::cf66b203-d1e5-4252-8961-c7b6c15b38c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BAA289-E9D1-6207-D515-7AB98DB2F567}" v="469" dt="2025-02-11T14:13:01.210"/>
    <p1510:client id="{5F114EDC-232D-2337-E4C7-270B3E69B685}" v="2466" dt="2025-02-10T14:55:42.3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94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6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CB3E7-1A87-1F1C-6289-7C0CE59B6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3598B4-3F05-E578-AEB7-CB918EB822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8E7D5-391E-E68A-40C1-AE909414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13893-42AB-D5AA-5499-B33C6AEDD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174BA-EE25-12E7-F673-684A97491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4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1CCFB-4308-F195-757B-EA8B8F6F8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42663-3B45-F898-B0B6-7D5655396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65161-BB16-49C1-418D-848CF72AB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83D34-E8F6-58AF-49E4-ED6F145E9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3CEFD-B498-14B2-C103-9E40E66FE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95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18B1CB-EEE7-C9D6-7990-FD49D0B1AF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729B22-C609-9B58-B446-B37F35B9C8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670A8-4AF6-B83A-2645-41940B0F9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5E401-0715-F39A-EA02-79127DE63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69EFE-C204-15CB-C1D0-06B121E84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86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CB3E7-1A87-1F1C-6289-7C0CE59B6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3598B4-3F05-E578-AEB7-CB918EB822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8E7D5-391E-E68A-40C1-AE909414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13893-42AB-D5AA-5499-B33C6AEDD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174BA-EE25-12E7-F673-684A97491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74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42447-3F91-AAB6-6F85-E6F69CB47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5121E-9BCE-630C-31DF-77B980021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1EA55-9375-6E21-D511-74FB188B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52B9D-94F0-2652-B02F-0F69302EF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23891-85AE-356A-8753-4D4D9FC46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77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BBF00-AA26-03D6-8AAE-383FBAEE2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19219-DBA7-E22F-6A1E-A9DF190EA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6B691-1C71-0EA7-24D3-610363F67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C2C06-8719-ABA5-320B-BC2962814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CED1B-8FD5-8DE1-1672-A8CDDADBD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84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8F365-BEFD-FBDB-DBAA-F95EB21C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1140F-BFC6-4F48-DAA2-739C08CE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B51E0-74B9-4B64-C46F-00EF3FAEF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F53737-A4D7-72A5-75DA-96200D570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D028C-8B6F-9965-DC34-7DC6F1310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288D9-5B8C-6D63-5753-A11C9FFBB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82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94A0A-9D9A-C869-F956-661FBCEDA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076A8-1119-1293-D7A1-E8CE9C987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24009F-9B54-0EB1-4C7D-675A4996A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737C5-C16F-14A3-ABC1-6B845819B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A2DF29-68C2-31BC-99BF-AA6D713280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05B9C4-AE05-D0F7-6FA6-227A04E1C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D08A88-9916-2C3B-C00D-C2591B92C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E0BE28-C359-78F7-F132-862144B45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45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BE3C0-2813-A7DC-F9A1-0A91473A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52A611-EFE7-5051-ABB7-B6368960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FA9E6-AB69-8954-03C8-E5FD41C96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F0EDB-330A-2DEA-735D-CAC7498F2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91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9D99F8-54E6-2CE5-1AB9-A419A2B71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2A118-ADD0-2270-16E3-09AD6BE87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33DB8-CC5A-32A6-B1B1-F2BB88952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95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1A302-0B99-03F4-65E6-EC9775745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58FE2-A452-567F-7062-5E161142D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DA08E-D996-9FBC-0D75-F0EF0DE38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DE183-20BC-6B15-61CE-143252220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87B5B4-C290-FE30-9395-9955A17C6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5691B-D503-1C86-4F70-EE5C5A59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66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42447-3F91-AAB6-6F85-E6F69CB47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5121E-9BCE-630C-31DF-77B980021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1EA55-9375-6E21-D511-74FB188B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52B9D-94F0-2652-B02F-0F69302EF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23891-85AE-356A-8753-4D4D9FC46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40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7F865-A83F-544D-82AE-056020F0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F29823-79F6-DBC9-3528-5DC46B7D7C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5AA18-723F-CDA8-2C1B-F7D22078C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76F1C-5A63-B2DD-C510-CE518F12E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CD79C-E605-DD92-DC54-4842EC8DA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B6CFB-BB95-2702-ED59-49599276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48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1CCFB-4308-F195-757B-EA8B8F6F8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42663-3B45-F898-B0B6-7D5655396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65161-BB16-49C1-418D-848CF72AB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83D34-E8F6-58AF-49E4-ED6F145E9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3CEFD-B498-14B2-C103-9E40E66FE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82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18B1CB-EEE7-C9D6-7990-FD49D0B1AF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729B22-C609-9B58-B446-B37F35B9C8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670A8-4AF6-B83A-2645-41940B0F9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5E401-0715-F39A-EA02-79127DE63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69EFE-C204-15CB-C1D0-06B121E84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16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BBF00-AA26-03D6-8AAE-383FBAEE2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19219-DBA7-E22F-6A1E-A9DF190EA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6B691-1C71-0EA7-24D3-610363F67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C2C06-8719-ABA5-320B-BC2962814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CED1B-8FD5-8DE1-1672-A8CDDADBD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40D7D8-BC02-7844-BD1B-761944F2A9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966170"/>
            <a:ext cx="543780" cy="78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85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8F365-BEFD-FBDB-DBAA-F95EB21C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1140F-BFC6-4F48-DAA2-739C08CE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B51E0-74B9-4B64-C46F-00EF3FAEF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F53737-A4D7-72A5-75DA-96200D570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D028C-8B6F-9965-DC34-7DC6F1310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288D9-5B8C-6D63-5753-A11C9FFBB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53CEE6-3B5D-80B9-CD0B-E0A3952EEE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941116"/>
            <a:ext cx="543780" cy="78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9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94A0A-9D9A-C869-F956-661FBCEDA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076A8-1119-1293-D7A1-E8CE9C987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24009F-9B54-0EB1-4C7D-675A4996A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737C5-C16F-14A3-ABC1-6B845819B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A2DF29-68C2-31BC-99BF-AA6D713280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05B9C4-AE05-D0F7-6FA6-227A04E1C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D08A88-9916-2C3B-C00D-C2591B92C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E0BE28-C359-78F7-F132-862144B45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06FE0B-4DA0-B103-AEEB-A7AEC5C523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941116"/>
            <a:ext cx="543780" cy="78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BE3C0-2813-A7DC-F9A1-0A91473A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52A611-EFE7-5051-ABB7-B6368960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FA9E6-AB69-8954-03C8-E5FD41C96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F0EDB-330A-2DEA-735D-CAC7498F2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54989A-0863-326E-F4D6-142122954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941116"/>
            <a:ext cx="543780" cy="78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21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9D99F8-54E6-2CE5-1AB9-A419A2B71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2A118-ADD0-2270-16E3-09AD6BE87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33DB8-CC5A-32A6-B1B1-F2BB88952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74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1A302-0B99-03F4-65E6-EC9775745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58FE2-A452-567F-7062-5E161142D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DA08E-D996-9FBC-0D75-F0EF0DE38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DE183-20BC-6B15-61CE-143252220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87B5B4-C290-FE30-9395-9955A17C6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5691B-D503-1C86-4F70-EE5C5A59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1FE7A7-FEDB-7A4A-5973-7404187669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941116"/>
            <a:ext cx="543780" cy="78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73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7F865-A83F-544D-82AE-056020F0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F29823-79F6-DBC9-3528-5DC46B7D7C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5AA18-723F-CDA8-2C1B-F7D22078C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76F1C-5A63-B2DD-C510-CE518F12E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CD79C-E605-DD92-DC54-4842EC8DA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B6CFB-BB95-2702-ED59-49599276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52E3E5-21DE-D05C-F828-EAC26D4AA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941116"/>
            <a:ext cx="543780" cy="78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12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5E5786-4824-6F0C-89D9-C8AA60DD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E30E1-00B1-34BE-4B78-26BE88EDD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69015-3A7E-5574-0757-397ED8E184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1177-6FBA-0941-BABB-281A6275C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9D349-9269-FE48-4498-576B5B312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5E5786-4824-6F0C-89D9-C8AA60DD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E30E1-00B1-34BE-4B78-26BE88EDD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69015-3A7E-5574-0757-397ED8E184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7447E-6AD2-4999-83A0-74A2E97ACC7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1177-6FBA-0941-BABB-281A6275C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9D349-9269-FE48-4498-576B5B312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01DDD-1393-471F-B010-F174510C1F8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644E29-D213-391E-71F8-5080DB9A5BE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868092"/>
            <a:ext cx="594665" cy="85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8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FC1EC5-7D8B-192D-1829-9A25E1599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962" y="1226615"/>
            <a:ext cx="3772760" cy="1435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1D3769-5275-CF38-EF29-91B0805F1105}"/>
              </a:ext>
            </a:extLst>
          </p:cNvPr>
          <p:cNvSpPr txBox="1"/>
          <p:nvPr/>
        </p:nvSpPr>
        <p:spPr>
          <a:xfrm>
            <a:off x="491614" y="3429000"/>
            <a:ext cx="1123827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latin typeface="Myriad pro"/>
                <a:ea typeface="Calibri" panose="020F0502020204030204" pitchFamily="34" charset="0"/>
                <a:cs typeface="Times New Roman"/>
              </a:rPr>
              <a:t>EIROPAS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Myriad pro"/>
                <a:ea typeface="Calibri" panose="020F0502020204030204" pitchFamily="34" charset="0"/>
                <a:cs typeface="Times New Roman"/>
              </a:rPr>
              <a:t> KOMISIJAS LIFE VIDES PROGRAMMAS PROJEKTS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yriad pro"/>
                <a:ea typeface="Calibri" panose="020F0502020204030204" pitchFamily="34" charset="0"/>
                <a:cs typeface="Times New Roman" panose="02020603050405020304" pitchFamily="18" charset="0"/>
              </a:rPr>
              <a:t>ŪDENS STRUKTŪRDIREKTĪVAS UN BIOTOPU DIREKTĪVAS HARMONIZĀCIJA UN INTEGRĒTA APSAIMNIEKOŠANAS PASĀKUMU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effectLst/>
                <a:latin typeface="Myriad pro"/>
                <a:ea typeface="Calibri" panose="020F0502020204030204" pitchFamily="34" charset="0"/>
                <a:cs typeface="Times New Roman"/>
              </a:rPr>
              <a:t>ĪSTENOŠANA SALDŪDEŅU KVALITĀTES UZLABOŠANAI SALACAS DAĻBASEINĀ</a:t>
            </a:r>
            <a:endParaRPr lang="en-US" altLang="en-US" sz="2000" b="0" i="0" u="none" strike="noStrike" cap="none" normalizeH="0" baseline="0">
              <a:ln>
                <a:noFill/>
              </a:ln>
              <a:effectLst/>
              <a:latin typeface="Myriad pro"/>
              <a:cs typeface="Times New Roman"/>
            </a:endParaRPr>
          </a:p>
          <a:p>
            <a:endParaRPr lang="en-US" sz="1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AAF653-9310-FDE5-2A5B-6E3F395C2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9" y="4686822"/>
            <a:ext cx="12192000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055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AA73B-E434-06EF-B610-DF62D747C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CFC9-76B1-E6E1-F902-D10952B30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943" y="1061"/>
            <a:ext cx="4723894" cy="93741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 err="1">
                <a:latin typeface="Myriad pro"/>
              </a:rPr>
              <a:t>Aizsargjoslu</a:t>
            </a:r>
            <a:r>
              <a:rPr lang="en-US" sz="2800" b="1" dirty="0">
                <a:latin typeface="Myriad pro"/>
              </a:rPr>
              <a:t> </a:t>
            </a:r>
            <a:r>
              <a:rPr lang="en-US" sz="2800" b="1" err="1">
                <a:latin typeface="Myriad pro"/>
              </a:rPr>
              <a:t>salīdzinājums</a:t>
            </a:r>
            <a:endParaRPr lang="en-US" sz="2800" b="1">
              <a:latin typeface="Myriad pro"/>
            </a:endParaRPr>
          </a:p>
        </p:txBody>
      </p:sp>
      <p:pic>
        <p:nvPicPr>
          <p:cNvPr id="3" name="Picture 2" descr="A map of a river&#10;&#10;AI-generated content may be incorrect.">
            <a:extLst>
              <a:ext uri="{FF2B5EF4-FFF2-40B4-BE49-F238E27FC236}">
                <a16:creationId xmlns:a16="http://schemas.microsoft.com/office/drawing/2014/main" id="{9EDD2663-AA9B-A18D-9425-601162CA3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412" y="814102"/>
            <a:ext cx="9789762" cy="57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79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020DB-403B-182D-5EBC-1BEA798E3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29BD7-9930-60AC-AE99-D45B1630F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41" y="263471"/>
            <a:ext cx="723301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 err="1">
                <a:latin typeface="Myriad pro"/>
              </a:rPr>
              <a:t>Secinājumi</a:t>
            </a:r>
            <a:endParaRPr lang="en-US" sz="2800" b="1" dirty="0">
              <a:latin typeface="Myriad pro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F6C9BE-4566-F87B-482D-BC88B8C8C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695" y="1514537"/>
            <a:ext cx="10320217" cy="446676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indent="-342900" algn="just">
              <a:buAutoNum type="arabicPeriod"/>
            </a:pP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Aizsargjoslu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robežu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noteikšanai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,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ievērojot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iepriekš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minēto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normatīvo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aktu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metodiku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,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ir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nepieciešami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atbilstoši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ģeotelpiskie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dati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,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kuri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ne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vienmēr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ir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brīvpieejas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un to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pielietošana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prasa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specifiskas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zināšanas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un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prasmes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darbā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ar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ģeogrāfiskajām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informācijas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sistēmām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Trūkst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skaidras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pieejas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lielo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upju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ieleju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gadījumos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,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kad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pastāv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vairākas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virspalu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terases.</a:t>
            </a:r>
          </a:p>
          <a:p>
            <a:pPr marL="342900" indent="-342900" algn="just">
              <a:buAutoNum type="arabicPeriod"/>
            </a:pP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Nogāžu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slīpuma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aprēķina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minimālajiem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grādiem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neder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divu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skaitļu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intervāls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-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ir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jābūt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konkrētam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atskaites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punktam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,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piemēram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, 25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grādi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,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nevis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25-30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grādi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Precizējot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aizsargjoslu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pa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skaidri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izteiktām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robežām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dabām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,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jābūt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noteiktam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maksimālajam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attālumam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,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kādā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drīkst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aizsargjoslu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paplašināt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, lai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paplašinājumi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būtu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samērīgi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Applūstošo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teritoriju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modeļa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(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ar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10%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applūduma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varbūtību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)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datiem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jābūt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iekļautiem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aizsargjoslā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ģeneralizētā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veidā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, ja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modeļa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dati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veido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atsevišķas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nelielas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salas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vai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robeža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ir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pārāk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izrobota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Jābūt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vienotai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izpratnei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par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attiecīgo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ģeotelpisko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datu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sagatavošanu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(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ūdensobjektu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robežu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noteikšana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,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pamatkrasts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utt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.).</a:t>
            </a:r>
          </a:p>
          <a:p>
            <a:pPr marL="342900" indent="-342900" algn="just">
              <a:buAutoNum type="arabicPeriod"/>
            </a:pP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Atvērts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paliek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jautājums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,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vai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aizsargjosla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vienmēr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tiek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noteikta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,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pilnībā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ievērojot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normatīvās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prasības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, un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vai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būtu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nepieciešami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lauka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apsekojumi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faktiskās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situācijas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precīzākai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izvērtēšanai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Jāizvērtē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aizsargjoslas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noteikšanas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iespēja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no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pamatkrasta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 </a:t>
            </a:r>
            <a:r>
              <a:rPr lang="en-US" sz="1800" dirty="0" err="1">
                <a:latin typeface="Myriad pro"/>
                <a:ea typeface="Calibri" panose="020F0502020204030204"/>
                <a:cs typeface="Times New Roman"/>
              </a:rPr>
              <a:t>robežas</a:t>
            </a:r>
            <a:r>
              <a:rPr lang="en-US" sz="1800" dirty="0">
                <a:latin typeface="Myriad pro"/>
                <a:ea typeface="Calibri" panose="020F0502020204030204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5017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377AB4-DF00-25C7-7ACA-0E35B58A8B66}"/>
              </a:ext>
            </a:extLst>
          </p:cNvPr>
          <p:cNvSpPr txBox="1"/>
          <p:nvPr/>
        </p:nvSpPr>
        <p:spPr>
          <a:xfrm>
            <a:off x="500933" y="2504658"/>
            <a:ext cx="11330608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lv-LV" sz="1600" dirty="0">
                <a:effectLst/>
                <a:latin typeface="Myriad pro"/>
                <a:ea typeface="Calibri" panose="020F0502020204030204" pitchFamily="34" charset="0"/>
                <a:cs typeface="Times New Roman" panose="02020603050405020304" pitchFamily="18" charset="0"/>
              </a:rPr>
              <a:t> LIFE22-ENV-LV-LIFE IS SALACA</a:t>
            </a:r>
            <a:endParaRPr lang="en-US" sz="1600" dirty="0">
              <a:effectLst/>
              <a:latin typeface="Myriad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>
                <a:latin typeface="Myriad pro"/>
                <a:ea typeface="Calibri" panose="020F0502020204030204" pitchFamily="34" charset="0"/>
                <a:cs typeface="Times New Roman"/>
              </a:rPr>
              <a:t>EIROPAS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effectLst/>
                <a:latin typeface="Myriad pro"/>
                <a:ea typeface="Calibri" panose="020F0502020204030204" pitchFamily="34" charset="0"/>
                <a:cs typeface="Times New Roman"/>
              </a:rPr>
              <a:t> KOMISIJAS LIFE VIDES PROGRAMMAS PROJEKTS</a:t>
            </a:r>
            <a:endParaRPr lang="en-US" altLang="en-US" sz="1600" b="0" i="0" u="none" strike="noStrike" cap="none" normalizeH="0" baseline="0">
              <a:ln>
                <a:noFill/>
              </a:ln>
              <a:effectLst/>
              <a:latin typeface="Myriad pro"/>
              <a:ea typeface="Calibri" panose="020F0502020204030204" pitchFamily="34" charset="0"/>
              <a:cs typeface="Times New Roman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yriad pr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yriad pro"/>
                <a:ea typeface="Calibri" panose="020F0502020204030204" pitchFamily="34" charset="0"/>
                <a:cs typeface="Times New Roman" panose="02020603050405020304" pitchFamily="18" charset="0"/>
              </a:rPr>
              <a:t>ŪDENS STRUKTŪRDIREKTĪVAS UN BIOTOPU DIREKTĪVAS HARMONIZĀCIJA UN INTEGRĒTA APSAIMNIEKOŠANAS PASĀKUMU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effectLst/>
                <a:latin typeface="Myriad pro"/>
                <a:ea typeface="Calibri" panose="020F0502020204030204" pitchFamily="34" charset="0"/>
                <a:cs typeface="Times New Roman"/>
              </a:rPr>
              <a:t>ĪSTENOŠANA SALDŪDEŅU KVALITĀTES UZLABOŠANAI SALACAS DAĻBASEINĀ</a:t>
            </a:r>
            <a:endParaRPr lang="en-US" sz="2000" b="0" i="0" u="none" strike="noStrike" cap="none" normalizeH="0" baseline="0">
              <a:ln>
                <a:noFill/>
              </a:ln>
              <a:effectLst/>
              <a:latin typeface="Myriad pro"/>
              <a:cs typeface="Times New Roman"/>
            </a:endParaRPr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3FA95E-2EC5-D019-F30E-1E0C732F4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962" y="892659"/>
            <a:ext cx="3772760" cy="1435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3D690A-A1CB-0AB0-5EC1-2CF69AA30A27}"/>
              </a:ext>
            </a:extLst>
          </p:cNvPr>
          <p:cNvSpPr txBox="1"/>
          <p:nvPr/>
        </p:nvSpPr>
        <p:spPr>
          <a:xfrm>
            <a:off x="898498" y="4301656"/>
            <a:ext cx="1047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PROJEKTS SAŅĒMIS FINANSĒJUMU NO EIROPAS SAVIENĪBAS UN VALSTS REĢIONĀLĀS ATTĪSTĪBAS AĢENTŪRAS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1DA488D-9B2D-97A6-87C3-CA25E1C3E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9148"/>
            <a:ext cx="12192000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270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C290F-D1EE-4814-C868-F0F3F1D1B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6195"/>
            <a:ext cx="11193650" cy="2872110"/>
          </a:xfrm>
        </p:spPr>
        <p:txBody>
          <a:bodyPr/>
          <a:lstStyle/>
          <a:p>
            <a:r>
              <a:rPr lang="en-US" dirty="0">
                <a:latin typeface="Myriad pro"/>
                <a:cs typeface="Calibri Light"/>
              </a:rPr>
              <a:t>LIFE IS SALACA </a:t>
            </a:r>
            <a:r>
              <a:rPr lang="en-US" dirty="0" err="1">
                <a:latin typeface="Myriad pro"/>
                <a:cs typeface="Calibri Light"/>
              </a:rPr>
              <a:t>pieredze</a:t>
            </a:r>
            <a:r>
              <a:rPr lang="en-US" dirty="0">
                <a:latin typeface="Myriad pro"/>
                <a:cs typeface="Calibri Light"/>
              </a:rPr>
              <a:t> </a:t>
            </a:r>
            <a:r>
              <a:rPr lang="en-US" dirty="0" err="1">
                <a:latin typeface="Myriad pro"/>
                <a:cs typeface="Calibri Light"/>
              </a:rPr>
              <a:t>ūdensobjektu</a:t>
            </a:r>
            <a:r>
              <a:rPr lang="en-US" dirty="0">
                <a:latin typeface="Myriad pro"/>
                <a:cs typeface="Calibri Light"/>
              </a:rPr>
              <a:t> </a:t>
            </a:r>
            <a:r>
              <a:rPr lang="en-US" dirty="0" err="1">
                <a:latin typeface="Myriad pro"/>
                <a:cs typeface="Calibri Light"/>
              </a:rPr>
              <a:t>aizsargjoslu</a:t>
            </a:r>
            <a:r>
              <a:rPr lang="en-US" dirty="0">
                <a:latin typeface="Myriad pro"/>
                <a:cs typeface="Calibri Light"/>
              </a:rPr>
              <a:t> </a:t>
            </a:r>
            <a:r>
              <a:rPr lang="en-US" dirty="0" err="1">
                <a:latin typeface="Myriad pro"/>
                <a:cs typeface="Calibri Light"/>
              </a:rPr>
              <a:t>noteikšanā</a:t>
            </a:r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BC72D-3FC6-6EAC-13C0-0593E52BB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dirty="0"/>
              <a:t>Maija </a:t>
            </a:r>
            <a:r>
              <a:rPr lang="lv-LV" dirty="0"/>
              <a:t>BUMBIERE</a:t>
            </a:r>
            <a:r>
              <a:rPr lang="en-US" dirty="0"/>
              <a:t>, Maija FONTEINA-KAZEKA, Anda RUSKULE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Dabas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aizsardzības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pārvalde</a:t>
            </a:r>
            <a:r>
              <a:rPr lang="lv-LV" dirty="0">
                <a:ea typeface="Calibri"/>
                <a:cs typeface="Calibri"/>
              </a:rPr>
              <a:t>, </a:t>
            </a:r>
            <a:r>
              <a:rPr lang="en-US" altLang="en-US" dirty="0" err="1">
                <a:ea typeface="Calibri"/>
                <a:cs typeface="Calibri"/>
              </a:rPr>
              <a:t>Pārtikas</a:t>
            </a:r>
            <a:r>
              <a:rPr lang="en-US" altLang="en-US" dirty="0">
                <a:ea typeface="Calibri"/>
                <a:cs typeface="Calibri"/>
              </a:rPr>
              <a:t> </a:t>
            </a:r>
            <a:r>
              <a:rPr lang="en-US" altLang="en-US" dirty="0" err="1">
                <a:ea typeface="Calibri"/>
                <a:cs typeface="Calibri"/>
              </a:rPr>
              <a:t>drošības</a:t>
            </a:r>
            <a:r>
              <a:rPr lang="en-US" altLang="en-US" dirty="0">
                <a:ea typeface="Calibri"/>
                <a:cs typeface="Calibri"/>
              </a:rPr>
              <a:t>, </a:t>
            </a:r>
            <a:r>
              <a:rPr lang="en-US" altLang="en-US" dirty="0" err="1">
                <a:ea typeface="Calibri"/>
                <a:cs typeface="Calibri"/>
              </a:rPr>
              <a:t>dzīvnieku</a:t>
            </a:r>
            <a:r>
              <a:rPr lang="en-US" altLang="en-US" dirty="0">
                <a:ea typeface="Calibri"/>
                <a:cs typeface="Calibri"/>
              </a:rPr>
              <a:t> </a:t>
            </a:r>
            <a:r>
              <a:rPr lang="en-US" altLang="en-US" dirty="0" err="1">
                <a:ea typeface="Calibri"/>
                <a:cs typeface="Calibri"/>
              </a:rPr>
              <a:t>veselības</a:t>
            </a:r>
            <a:r>
              <a:rPr lang="en-US" altLang="en-US" dirty="0">
                <a:ea typeface="Calibri"/>
                <a:cs typeface="Calibri"/>
              </a:rPr>
              <a:t> un vides </a:t>
            </a:r>
            <a:r>
              <a:rPr lang="en-US" altLang="en-US" dirty="0" err="1">
                <a:ea typeface="Calibri"/>
                <a:cs typeface="Calibri"/>
              </a:rPr>
              <a:t>zinātniskais</a:t>
            </a:r>
            <a:r>
              <a:rPr lang="en-US" altLang="en-US" dirty="0">
                <a:ea typeface="Calibri"/>
                <a:cs typeface="Calibri"/>
              </a:rPr>
              <a:t> </a:t>
            </a:r>
            <a:r>
              <a:rPr lang="en-US" altLang="en-US" dirty="0" err="1">
                <a:ea typeface="Calibri"/>
                <a:cs typeface="Calibri"/>
              </a:rPr>
              <a:t>institūts</a:t>
            </a:r>
            <a:r>
              <a:rPr lang="en-US" altLang="en-US" dirty="0">
                <a:ea typeface="Calibri"/>
                <a:cs typeface="Calibri"/>
              </a:rPr>
              <a:t> “BIOR”</a:t>
            </a:r>
          </a:p>
          <a:p>
            <a:r>
              <a:rPr lang="en-US" dirty="0">
                <a:ea typeface="Calibri"/>
                <a:cs typeface="Calibri"/>
              </a:rPr>
              <a:t>e-pasta </a:t>
            </a:r>
            <a:r>
              <a:rPr lang="en-US" dirty="0" err="1">
                <a:ea typeface="Calibri"/>
                <a:cs typeface="Calibri"/>
              </a:rPr>
              <a:t>adrese</a:t>
            </a:r>
            <a:r>
              <a:rPr lang="en-US" dirty="0">
                <a:ea typeface="Calibri"/>
                <a:cs typeface="Calibri"/>
              </a:rPr>
              <a:t>: maija.bumbiere@daba.gov.lv, maija.fonteina@gmail.com, anda.ruskule@bef.lv </a:t>
            </a:r>
          </a:p>
        </p:txBody>
      </p:sp>
    </p:spTree>
    <p:extLst>
      <p:ext uri="{BB962C8B-B14F-4D97-AF65-F5344CB8AC3E}">
        <p14:creationId xmlns:p14="http://schemas.microsoft.com/office/powerpoint/2010/main" val="2275179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6FAFD-2065-A4CA-0A4E-730A09B55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885" y="386861"/>
            <a:ext cx="10616525" cy="176144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dirty="0">
                <a:solidFill>
                  <a:srgbClr val="000000"/>
                </a:solidFill>
                <a:latin typeface="Myriad pro"/>
                <a:cs typeface="Times New Roman"/>
              </a:rPr>
              <a:t>EP </a:t>
            </a:r>
            <a:r>
              <a:rPr lang="en-US" sz="2000" b="1" dirty="0" err="1">
                <a:solidFill>
                  <a:srgbClr val="000000"/>
                </a:solidFill>
                <a:latin typeface="Myriad pro"/>
                <a:cs typeface="Times New Roman"/>
              </a:rPr>
              <a:t>novērtējums</a:t>
            </a:r>
            <a:r>
              <a:rPr lang="en-US" sz="2000" dirty="0">
                <a:solidFill>
                  <a:srgbClr val="000000"/>
                </a:solidFill>
                <a:latin typeface="Myriad pro"/>
                <a:cs typeface="Times New Roman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Myriad pro"/>
                <a:cs typeface="Times New Roman"/>
              </a:rPr>
              <a:t>tiek</a:t>
            </a:r>
            <a:r>
              <a:rPr lang="en-US" sz="2000" b="1" dirty="0">
                <a:solidFill>
                  <a:srgbClr val="000000"/>
                </a:solidFill>
                <a:latin typeface="Myriad pro"/>
                <a:cs typeface="Times New Roman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Myriad pro"/>
                <a:cs typeface="Times New Roman"/>
              </a:rPr>
              <a:t>izstrādāts</a:t>
            </a:r>
            <a:r>
              <a:rPr lang="en-US" sz="2000" b="1" dirty="0">
                <a:solidFill>
                  <a:srgbClr val="000000"/>
                </a:solidFill>
                <a:latin typeface="Myriad pro"/>
                <a:cs typeface="Times New Roman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Myriad pro"/>
                <a:cs typeface="Times New Roman"/>
              </a:rPr>
              <a:t>septiņās</a:t>
            </a:r>
            <a:r>
              <a:rPr lang="en-US" sz="2000" b="1" dirty="0">
                <a:solidFill>
                  <a:srgbClr val="000000"/>
                </a:solidFill>
                <a:latin typeface="Myriad pro"/>
                <a:cs typeface="Times New Roman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Myriad pro"/>
                <a:cs typeface="Times New Roman"/>
              </a:rPr>
              <a:t>projekta</a:t>
            </a:r>
            <a:r>
              <a:rPr lang="en-US" sz="2000" b="1" dirty="0">
                <a:solidFill>
                  <a:srgbClr val="000000"/>
                </a:solidFill>
                <a:latin typeface="Myriad pro"/>
                <a:cs typeface="Times New Roman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Myriad pro"/>
                <a:cs typeface="Times New Roman"/>
              </a:rPr>
              <a:t>ūdenstecēs</a:t>
            </a:r>
            <a:r>
              <a:rPr lang="en-US" sz="2000" b="1" dirty="0">
                <a:solidFill>
                  <a:srgbClr val="000000"/>
                </a:solidFill>
                <a:latin typeface="Myriad pro"/>
                <a:cs typeface="Times New Roman"/>
              </a:rPr>
              <a:t> un to </a:t>
            </a:r>
            <a:r>
              <a:rPr lang="en-US" sz="2000" b="1" dirty="0" err="1">
                <a:solidFill>
                  <a:srgbClr val="000000"/>
                </a:solidFill>
                <a:latin typeface="Myriad pro"/>
                <a:cs typeface="Times New Roman"/>
              </a:rPr>
              <a:t>aizsargjoslās</a:t>
            </a:r>
            <a:r>
              <a:rPr lang="en-US" sz="2000" b="1" dirty="0">
                <a:solidFill>
                  <a:srgbClr val="000000"/>
                </a:solidFill>
                <a:latin typeface="Myriad pro"/>
                <a:cs typeface="Times New Roman"/>
              </a:rPr>
              <a:t>: </a:t>
            </a:r>
            <a:r>
              <a:rPr lang="en-US" sz="2000" b="1" dirty="0" err="1">
                <a:solidFill>
                  <a:srgbClr val="000000"/>
                </a:solidFill>
                <a:latin typeface="Myriad pro"/>
                <a:cs typeface="Times New Roman"/>
              </a:rPr>
              <a:t>Salacas</a:t>
            </a:r>
            <a:r>
              <a:rPr lang="en-US" sz="2000" b="1" dirty="0">
                <a:solidFill>
                  <a:srgbClr val="000000"/>
                </a:solidFill>
                <a:latin typeface="Myriad pro"/>
                <a:cs typeface="Times New Roman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Myriad pro"/>
                <a:cs typeface="Times New Roman"/>
              </a:rPr>
              <a:t>Jaunupes</a:t>
            </a:r>
            <a:r>
              <a:rPr lang="en-US" sz="2000" b="1" dirty="0">
                <a:solidFill>
                  <a:srgbClr val="000000"/>
                </a:solidFill>
                <a:latin typeface="Myriad pro"/>
                <a:cs typeface="Times New Roman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Myriad pro"/>
                <a:cs typeface="Times New Roman"/>
              </a:rPr>
              <a:t>Svētupes</a:t>
            </a:r>
            <a:r>
              <a:rPr lang="en-US" sz="2000" b="1" dirty="0">
                <a:solidFill>
                  <a:srgbClr val="000000"/>
                </a:solidFill>
                <a:latin typeface="Myriad pro"/>
                <a:cs typeface="Times New Roman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Myriad pro"/>
                <a:cs typeface="Times New Roman"/>
              </a:rPr>
              <a:t>Korģes</a:t>
            </a:r>
            <a:r>
              <a:rPr lang="en-US" sz="2000" b="1" dirty="0">
                <a:solidFill>
                  <a:srgbClr val="000000"/>
                </a:solidFill>
                <a:latin typeface="Myriad pro"/>
                <a:cs typeface="Times New Roman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Myriad pro"/>
                <a:cs typeface="Times New Roman"/>
              </a:rPr>
              <a:t>Joglas</a:t>
            </a:r>
            <a:r>
              <a:rPr lang="en-US" sz="2000" b="1" dirty="0">
                <a:solidFill>
                  <a:srgbClr val="000000"/>
                </a:solidFill>
                <a:latin typeface="Myriad pro"/>
                <a:cs typeface="Times New Roman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Myriad pro"/>
                <a:cs typeface="Times New Roman"/>
              </a:rPr>
              <a:t>Iģes</a:t>
            </a:r>
            <a:r>
              <a:rPr lang="en-US" sz="2000" b="1" dirty="0">
                <a:solidFill>
                  <a:srgbClr val="000000"/>
                </a:solidFill>
                <a:latin typeface="Myriad pro"/>
                <a:cs typeface="Times New Roman"/>
              </a:rPr>
              <a:t> un </a:t>
            </a:r>
            <a:r>
              <a:rPr lang="en-US" sz="2000" b="1" dirty="0" err="1">
                <a:solidFill>
                  <a:srgbClr val="000000"/>
                </a:solidFill>
                <a:latin typeface="Myriad pro"/>
                <a:cs typeface="Times New Roman"/>
              </a:rPr>
              <a:t>Glāžupes</a:t>
            </a:r>
            <a:r>
              <a:rPr lang="en-US" sz="2000" b="1" dirty="0">
                <a:solidFill>
                  <a:srgbClr val="000000"/>
                </a:solidFill>
                <a:latin typeface="Myriad pro"/>
                <a:cs typeface="Times New Roman"/>
              </a:rPr>
              <a:t>. EP </a:t>
            </a:r>
            <a:r>
              <a:rPr lang="en-US" sz="2000" b="1" dirty="0" err="1">
                <a:solidFill>
                  <a:srgbClr val="000000"/>
                </a:solidFill>
                <a:latin typeface="Myriad pro"/>
                <a:cs typeface="Times New Roman"/>
              </a:rPr>
              <a:t>novērtējums</a:t>
            </a:r>
            <a:r>
              <a:rPr lang="en-US" sz="2000" b="1" dirty="0">
                <a:solidFill>
                  <a:srgbClr val="000000"/>
                </a:solidFill>
                <a:latin typeface="Myriad pro"/>
                <a:cs typeface="Times New Roman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Myriad pro"/>
                <a:cs typeface="Times New Roman"/>
              </a:rPr>
              <a:t>tiks</a:t>
            </a:r>
            <a:r>
              <a:rPr lang="en-US" sz="2000" b="1" dirty="0">
                <a:solidFill>
                  <a:srgbClr val="000000"/>
                </a:solidFill>
                <a:latin typeface="Myriad pro"/>
                <a:cs typeface="Times New Roman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Myriad pro"/>
                <a:cs typeface="Times New Roman"/>
              </a:rPr>
              <a:t>integrēts</a:t>
            </a:r>
            <a:r>
              <a:rPr lang="en-US" sz="2000" b="1" dirty="0">
                <a:solidFill>
                  <a:srgbClr val="000000"/>
                </a:solidFill>
                <a:latin typeface="Myriad pro"/>
                <a:cs typeface="Times New Roman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Myriad pro"/>
                <a:cs typeface="Times New Roman"/>
              </a:rPr>
              <a:t>zemes</a:t>
            </a:r>
            <a:r>
              <a:rPr lang="en-US" sz="2000" dirty="0">
                <a:solidFill>
                  <a:srgbClr val="000000"/>
                </a:solidFill>
                <a:latin typeface="Myriad pro"/>
                <a:cs typeface="Times New Roman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Myriad pro"/>
                <a:cs typeface="Times New Roman"/>
              </a:rPr>
              <a:t>izmantošanas</a:t>
            </a:r>
            <a:r>
              <a:rPr lang="en-US" sz="2000" b="1" dirty="0">
                <a:solidFill>
                  <a:srgbClr val="000000"/>
                </a:solidFill>
                <a:latin typeface="Myriad pro"/>
                <a:cs typeface="Times New Roman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Myriad pro"/>
                <a:cs typeface="Times New Roman"/>
              </a:rPr>
              <a:t>modelēšanā</a:t>
            </a:r>
            <a:r>
              <a:rPr lang="en-US" sz="2000" b="1" dirty="0">
                <a:solidFill>
                  <a:srgbClr val="000000"/>
                </a:solidFill>
                <a:latin typeface="Myriad pro"/>
                <a:cs typeface="Times New Roman"/>
              </a:rPr>
              <a:t>. </a:t>
            </a:r>
          </a:p>
          <a:p>
            <a:pPr algn="just">
              <a:lnSpc>
                <a:spcPct val="120000"/>
              </a:lnSpc>
            </a:pPr>
            <a:r>
              <a:rPr lang="en-US" sz="2000" dirty="0" err="1">
                <a:solidFill>
                  <a:srgbClr val="000000"/>
                </a:solidFill>
                <a:latin typeface="Myriad pro"/>
                <a:cs typeface="Times New Roman"/>
              </a:rPr>
              <a:t>Ūdensteces</a:t>
            </a:r>
            <a:r>
              <a:rPr lang="en-US" sz="2000" dirty="0">
                <a:solidFill>
                  <a:srgbClr val="000000"/>
                </a:solidFill>
                <a:latin typeface="Myriad pro"/>
                <a:cs typeface="Times New Roman"/>
              </a:rPr>
              <a:t> un </a:t>
            </a:r>
            <a:r>
              <a:rPr lang="en-US" sz="2000" dirty="0" err="1">
                <a:solidFill>
                  <a:srgbClr val="000000"/>
                </a:solidFill>
                <a:latin typeface="Myriad pro"/>
                <a:cs typeface="Times New Roman"/>
              </a:rPr>
              <a:t>tām</a:t>
            </a:r>
            <a:r>
              <a:rPr lang="en-US" sz="2000" dirty="0">
                <a:solidFill>
                  <a:srgbClr val="000000"/>
                </a:solidFill>
                <a:latin typeface="Myriad pro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yriad pro"/>
                <a:cs typeface="Times New Roman"/>
              </a:rPr>
              <a:t>piegulošā</a:t>
            </a:r>
            <a:r>
              <a:rPr lang="en-US" sz="2000" dirty="0">
                <a:solidFill>
                  <a:srgbClr val="000000"/>
                </a:solidFill>
                <a:latin typeface="Myriad pro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yriad pro"/>
                <a:cs typeface="Times New Roman"/>
              </a:rPr>
              <a:t>teritorija</a:t>
            </a:r>
            <a:r>
              <a:rPr lang="en-US" sz="2000" dirty="0">
                <a:solidFill>
                  <a:srgbClr val="000000"/>
                </a:solidFill>
                <a:latin typeface="Myriad pro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yriad pro"/>
                <a:cs typeface="Times New Roman"/>
              </a:rPr>
              <a:t>sniedz</a:t>
            </a:r>
            <a:r>
              <a:rPr lang="en-US" sz="2000" dirty="0">
                <a:solidFill>
                  <a:srgbClr val="000000"/>
                </a:solidFill>
                <a:latin typeface="Myriad pro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yriad pro"/>
                <a:cs typeface="Times New Roman"/>
              </a:rPr>
              <a:t>daudzus</a:t>
            </a:r>
            <a:r>
              <a:rPr lang="en-US" sz="2000" dirty="0">
                <a:solidFill>
                  <a:srgbClr val="000000"/>
                </a:solidFill>
                <a:latin typeface="Myriad pro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yriad pro"/>
                <a:cs typeface="Times New Roman"/>
              </a:rPr>
              <a:t>būtiskus</a:t>
            </a:r>
            <a:r>
              <a:rPr lang="en-US" sz="2000" dirty="0">
                <a:solidFill>
                  <a:srgbClr val="000000"/>
                </a:solidFill>
                <a:latin typeface="Myriad pro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yriad pro"/>
                <a:cs typeface="Times New Roman"/>
              </a:rPr>
              <a:t>ekosistēmu</a:t>
            </a:r>
            <a:r>
              <a:rPr lang="en-US" sz="2000" dirty="0">
                <a:solidFill>
                  <a:srgbClr val="000000"/>
                </a:solidFill>
                <a:latin typeface="Myriad pro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yriad pro"/>
                <a:cs typeface="Times New Roman"/>
              </a:rPr>
              <a:t>pakalpojumus</a:t>
            </a:r>
            <a:r>
              <a:rPr lang="en-US" sz="2000" dirty="0">
                <a:solidFill>
                  <a:srgbClr val="000000"/>
                </a:solidFill>
                <a:latin typeface="Myriad pro"/>
                <a:cs typeface="Times New Roman"/>
              </a:rPr>
              <a:t>:</a:t>
            </a:r>
            <a:endParaRPr lang="en-US" sz="2000" dirty="0">
              <a:solidFill>
                <a:srgbClr val="898989"/>
              </a:solidFill>
              <a:latin typeface="Myriad pro"/>
              <a:ea typeface="Calibri"/>
              <a:cs typeface="Calibri"/>
            </a:endParaRPr>
          </a:p>
          <a:p>
            <a:pPr algn="just">
              <a:lnSpc>
                <a:spcPct val="120000"/>
              </a:lnSpc>
            </a:pPr>
            <a:endParaRPr lang="lv-LV" sz="2000" dirty="0">
              <a:solidFill>
                <a:srgbClr val="000000"/>
              </a:solidFill>
              <a:latin typeface="Myriad pro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</a:pPr>
            <a:endParaRPr lang="en-US" sz="2000" dirty="0">
              <a:latin typeface="Myriad pro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1571BD-0B49-0C51-420F-914120BD057D}"/>
              </a:ext>
            </a:extLst>
          </p:cNvPr>
          <p:cNvGrpSpPr/>
          <p:nvPr/>
        </p:nvGrpSpPr>
        <p:grpSpPr>
          <a:xfrm>
            <a:off x="706846" y="2100490"/>
            <a:ext cx="10766570" cy="4208453"/>
            <a:chOff x="742453" y="2150340"/>
            <a:chExt cx="10766570" cy="420845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949BC0-8E53-8DBD-0C32-2ADA7A2824F6}"/>
                </a:ext>
              </a:extLst>
            </p:cNvPr>
            <p:cNvGrpSpPr/>
            <p:nvPr/>
          </p:nvGrpSpPr>
          <p:grpSpPr>
            <a:xfrm>
              <a:off x="742453" y="2150340"/>
              <a:ext cx="10509662" cy="4208453"/>
              <a:chOff x="742453" y="2150340"/>
              <a:chExt cx="10509662" cy="420845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4F8B820-8927-D465-40CC-D1068A47FFD4}"/>
                  </a:ext>
                </a:extLst>
              </p:cNvPr>
              <p:cNvGrpSpPr/>
              <p:nvPr/>
            </p:nvGrpSpPr>
            <p:grpSpPr>
              <a:xfrm>
                <a:off x="742453" y="2150340"/>
                <a:ext cx="3136825" cy="1478643"/>
                <a:chOff x="758164" y="2268175"/>
                <a:chExt cx="3136825" cy="1478643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EAB567E-BBBD-380D-3DC5-0BCA542BC3FA}"/>
                    </a:ext>
                  </a:extLst>
                </p:cNvPr>
                <p:cNvSpPr/>
                <p:nvPr/>
              </p:nvSpPr>
              <p:spPr>
                <a:xfrm>
                  <a:off x="758164" y="2294998"/>
                  <a:ext cx="3135186" cy="1447496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Text Placeholder 2">
                  <a:extLst>
                    <a:ext uri="{FF2B5EF4-FFF2-40B4-BE49-F238E27FC236}">
                      <a16:creationId xmlns:a16="http://schemas.microsoft.com/office/drawing/2014/main" id="{D0189FB2-8546-7457-A426-9BEAC3B98F2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87284" y="2268175"/>
                  <a:ext cx="3107705" cy="147864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lv-LV" sz="2000" b="1" i="1" dirty="0">
                      <a:solidFill>
                        <a:srgbClr val="000000"/>
                      </a:solidFill>
                      <a:latin typeface="Myriad pro"/>
                      <a:ea typeface="Calibri"/>
                      <a:cs typeface="Times New Roman"/>
                    </a:rPr>
                    <a:t>apgādes pakalpojumus</a:t>
                  </a:r>
                  <a:r>
                    <a:rPr lang="lv-LV" sz="2000" i="1" dirty="0">
                      <a:solidFill>
                        <a:srgbClr val="000000"/>
                      </a:solidFill>
                      <a:latin typeface="Myriad pro"/>
                      <a:ea typeface="Calibri"/>
                      <a:cs typeface="Times New Roman"/>
                    </a:rPr>
                    <a:t> (piemēram, zivju resursi, kokmateriāli)</a:t>
                  </a:r>
                  <a:endParaRPr lang="en-US" sz="2000" i="1" dirty="0">
                    <a:solidFill>
                      <a:srgbClr val="898989"/>
                    </a:solidFill>
                    <a:latin typeface="Myriad pro"/>
                    <a:ea typeface="Calibri"/>
                    <a:cs typeface="Calibri" panose="020F0502020204030204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09B73CE-7FEF-0F34-9846-FAABAE5BED5B}"/>
                  </a:ext>
                </a:extLst>
              </p:cNvPr>
              <p:cNvGrpSpPr/>
              <p:nvPr/>
            </p:nvGrpSpPr>
            <p:grpSpPr>
              <a:xfrm>
                <a:off x="4133802" y="2161452"/>
                <a:ext cx="3673313" cy="1522518"/>
                <a:chOff x="4149513" y="2279287"/>
                <a:chExt cx="3673313" cy="1522518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1FF0AD0-DF6A-90AC-BDB6-3ED50BE8DC81}"/>
                    </a:ext>
                  </a:extLst>
                </p:cNvPr>
                <p:cNvSpPr/>
                <p:nvPr/>
              </p:nvSpPr>
              <p:spPr>
                <a:xfrm>
                  <a:off x="4277505" y="2279287"/>
                  <a:ext cx="3417989" cy="1471063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Text Placeholder 2">
                  <a:extLst>
                    <a:ext uri="{FF2B5EF4-FFF2-40B4-BE49-F238E27FC236}">
                      <a16:creationId xmlns:a16="http://schemas.microsoft.com/office/drawing/2014/main" id="{16B4C3F9-645E-BE94-165D-F4EDA5FD1A9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149513" y="2291743"/>
                  <a:ext cx="3673313" cy="151006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 fontScale="92500" lnSpcReduction="10000"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lv-LV" sz="2000" b="1" i="1" dirty="0">
                      <a:solidFill>
                        <a:srgbClr val="000000"/>
                      </a:solidFill>
                      <a:latin typeface="Myriad pro"/>
                      <a:ea typeface="Calibri"/>
                      <a:cs typeface="Times New Roman"/>
                    </a:rPr>
                    <a:t>vidi r</a:t>
                  </a:r>
                  <a:r>
                    <a:rPr lang="lv-LV" sz="2000" b="1" i="1" dirty="0">
                      <a:solidFill>
                        <a:srgbClr val="212529"/>
                      </a:solidFill>
                      <a:latin typeface="Myriad pro"/>
                      <a:ea typeface="Calibri"/>
                      <a:cs typeface="Times New Roman"/>
                    </a:rPr>
                    <a:t>egulējošos un uzturēšanas pakalpojumus</a:t>
                  </a:r>
                  <a:endParaRPr lang="en-US" sz="2000" i="1" dirty="0">
                    <a:solidFill>
                      <a:srgbClr val="898989"/>
                    </a:solidFill>
                    <a:latin typeface="Myriad pro"/>
                    <a:ea typeface="Calibri"/>
                    <a:cs typeface="Calibri"/>
                  </a:endParaRPr>
                </a:p>
                <a:p>
                  <a:pPr algn="ctr"/>
                  <a:r>
                    <a:rPr lang="lv-LV" sz="2000" i="1" dirty="0">
                      <a:solidFill>
                        <a:srgbClr val="212529"/>
                      </a:solidFill>
                      <a:latin typeface="Myriad pro"/>
                      <a:ea typeface="Calibri"/>
                      <a:cs typeface="Times New Roman"/>
                    </a:rPr>
                    <a:t>(piemēram, saldūdens kvalitātes uzturēšana, erozijas kontrole, biotopu nodrošināšana)</a:t>
                  </a:r>
                  <a:endParaRPr lang="en-US" sz="2000" i="1" dirty="0">
                    <a:solidFill>
                      <a:srgbClr val="898989"/>
                    </a:solidFill>
                    <a:latin typeface="Myriad pro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24460FF-0CC8-00E8-C6CA-1AC3E266FCDF}"/>
                  </a:ext>
                </a:extLst>
              </p:cNvPr>
              <p:cNvGrpSpPr/>
              <p:nvPr/>
            </p:nvGrpSpPr>
            <p:grpSpPr>
              <a:xfrm>
                <a:off x="8022357" y="2169307"/>
                <a:ext cx="3223900" cy="1478919"/>
                <a:chOff x="8038068" y="2287142"/>
                <a:chExt cx="3223900" cy="1478919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8BDF84F-ECBB-26F2-4324-EDD2D9E91726}"/>
                    </a:ext>
                  </a:extLst>
                </p:cNvPr>
                <p:cNvSpPr/>
                <p:nvPr/>
              </p:nvSpPr>
              <p:spPr>
                <a:xfrm>
                  <a:off x="8040368" y="2287142"/>
                  <a:ext cx="3221600" cy="1478919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Text Placeholder 2">
                  <a:extLst>
                    <a:ext uri="{FF2B5EF4-FFF2-40B4-BE49-F238E27FC236}">
                      <a16:creationId xmlns:a16="http://schemas.microsoft.com/office/drawing/2014/main" id="{162B5413-E780-C474-F018-DE07840D014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38068" y="2299599"/>
                  <a:ext cx="3209829" cy="146292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lv-LV" sz="2000" b="1" i="1" dirty="0">
                      <a:solidFill>
                        <a:srgbClr val="212529"/>
                      </a:solidFill>
                      <a:latin typeface="Myriad pro"/>
                      <a:ea typeface="Calibri"/>
                      <a:cs typeface="Times New Roman"/>
                    </a:rPr>
                    <a:t>kultūras pakalpojumus</a:t>
                  </a:r>
                  <a:r>
                    <a:rPr lang="lv-LV" sz="2000" i="1" dirty="0">
                      <a:solidFill>
                        <a:srgbClr val="212529"/>
                      </a:solidFill>
                      <a:latin typeface="Myriad pro"/>
                      <a:ea typeface="Calibri"/>
                      <a:cs typeface="Times New Roman"/>
                    </a:rPr>
                    <a:t> (piemēram, atpūtas iespējas)</a:t>
                  </a:r>
                  <a:endParaRPr lang="lv-LV" sz="2000" i="1" baseline="30000" dirty="0">
                    <a:solidFill>
                      <a:srgbClr val="000000"/>
                    </a:solidFill>
                    <a:latin typeface="Myriad pro"/>
                    <a:ea typeface="Calibri"/>
                    <a:cs typeface="Times New Roman"/>
                  </a:endParaRPr>
                </a:p>
              </p:txBody>
            </p:sp>
          </p:grpSp>
          <p:pic>
            <p:nvPicPr>
              <p:cNvPr id="2" name="Picture 1" descr="Boats on the water&#10;&#10;AI-generated content may be incorrect.">
                <a:extLst>
                  <a:ext uri="{FF2B5EF4-FFF2-40B4-BE49-F238E27FC236}">
                    <a16:creationId xmlns:a16="http://schemas.microsoft.com/office/drawing/2014/main" id="{9C61513A-3327-F05B-D71F-69DDF65F6C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35176" r="746" b="2214"/>
              <a:stretch/>
            </p:blipFill>
            <p:spPr>
              <a:xfrm>
                <a:off x="742950" y="3687114"/>
                <a:ext cx="3133410" cy="2665499"/>
              </a:xfrm>
              <a:prstGeom prst="rect">
                <a:avLst/>
              </a:prstGeom>
            </p:spPr>
          </p:pic>
          <p:pic>
            <p:nvPicPr>
              <p:cNvPr id="16" name="Picture 15" descr="A person in a canoe on a river&#10;&#10;AI-generated content may be incorrect.">
                <a:extLst>
                  <a:ext uri="{FF2B5EF4-FFF2-40B4-BE49-F238E27FC236}">
                    <a16:creationId xmlns:a16="http://schemas.microsoft.com/office/drawing/2014/main" id="{781789C6-1D0C-5D9F-ECA4-98787F5726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-423" t="3395" r="13531" b="23276"/>
              <a:stretch/>
            </p:blipFill>
            <p:spPr>
              <a:xfrm>
                <a:off x="8020180" y="3687071"/>
                <a:ext cx="3231935" cy="2671722"/>
              </a:xfrm>
              <a:prstGeom prst="rect">
                <a:avLst/>
              </a:prstGeom>
            </p:spPr>
          </p:pic>
          <p:pic>
            <p:nvPicPr>
              <p:cNvPr id="17" name="Picture 16" descr="A river with trees around it&#10;&#10;AI-generated content may be incorrect.">
                <a:extLst>
                  <a:ext uri="{FF2B5EF4-FFF2-40B4-BE49-F238E27FC236}">
                    <a16:creationId xmlns:a16="http://schemas.microsoft.com/office/drawing/2014/main" id="{B1A15E53-0FED-81EC-7206-451FC6F8F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29733" r="457" b="11205"/>
              <a:stretch/>
            </p:blipFill>
            <p:spPr>
              <a:xfrm>
                <a:off x="4262290" y="3684185"/>
                <a:ext cx="3424810" cy="2674167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469B0D-51EE-57DA-4789-598D711730A2}"/>
                </a:ext>
              </a:extLst>
            </p:cNvPr>
            <p:cNvSpPr txBox="1"/>
            <p:nvPr/>
          </p:nvSpPr>
          <p:spPr>
            <a:xfrm>
              <a:off x="2953488" y="6097870"/>
              <a:ext cx="1150664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 i="1" dirty="0">
                  <a:solidFill>
                    <a:srgbClr val="BFBFBF"/>
                  </a:solidFill>
                  <a:latin typeface="Myriad pro"/>
                  <a:ea typeface="Calibri"/>
                  <a:cs typeface="Times New Roman"/>
                </a:rPr>
                <a:t>©</a:t>
              </a:r>
              <a:r>
                <a:rPr lang="en-US" sz="800" i="1" dirty="0">
                  <a:solidFill>
                    <a:srgbClr val="BFBFBF"/>
                  </a:solidFill>
                  <a:latin typeface="Myriad pro"/>
                  <a:ea typeface="Calibri"/>
                  <a:cs typeface="Calibri"/>
                </a:rPr>
                <a:t>Maija </a:t>
              </a:r>
              <a:r>
                <a:rPr lang="en-US" sz="800" i="1" err="1">
                  <a:solidFill>
                    <a:srgbClr val="BFBFBF"/>
                  </a:solidFill>
                  <a:latin typeface="Myriad pro"/>
                  <a:ea typeface="Calibri"/>
                  <a:cs typeface="Calibri"/>
                </a:rPr>
                <a:t>Bumbiere</a:t>
              </a:r>
              <a:endParaRPr lang="en-US" sz="800" i="1">
                <a:solidFill>
                  <a:srgbClr val="BFBFBF"/>
                </a:solidFill>
                <a:latin typeface="Myriad pro"/>
                <a:ea typeface="Calibri"/>
                <a:cs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64CD19-8B74-D722-70E7-410A087CC7E5}"/>
                </a:ext>
              </a:extLst>
            </p:cNvPr>
            <p:cNvSpPr txBox="1"/>
            <p:nvPr/>
          </p:nvSpPr>
          <p:spPr>
            <a:xfrm>
              <a:off x="6774482" y="6137169"/>
              <a:ext cx="972626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 i="1" dirty="0">
                  <a:solidFill>
                    <a:srgbClr val="BFBFBF"/>
                  </a:solidFill>
                  <a:latin typeface="Myriad pro"/>
                  <a:ea typeface="Calibri"/>
                  <a:cs typeface="Times New Roman"/>
                </a:rPr>
                <a:t>©</a:t>
              </a:r>
              <a:r>
                <a:rPr lang="en-US" sz="800" i="1" dirty="0">
                  <a:solidFill>
                    <a:srgbClr val="BFBFBF"/>
                  </a:solidFill>
                  <a:latin typeface="Myriad pro"/>
                  <a:ea typeface="Calibri"/>
                  <a:cs typeface="Calibri"/>
                </a:rPr>
                <a:t>Maija Bumbiere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E6ED2D-D8AF-2758-F68D-80598D1E9600}"/>
                </a:ext>
              </a:extLst>
            </p:cNvPr>
            <p:cNvSpPr txBox="1"/>
            <p:nvPr/>
          </p:nvSpPr>
          <p:spPr>
            <a:xfrm>
              <a:off x="10296292" y="6137943"/>
              <a:ext cx="1212731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 i="1" dirty="0">
                  <a:solidFill>
                    <a:srgbClr val="BFBFBF"/>
                  </a:solidFill>
                  <a:latin typeface="Myriad pro"/>
                  <a:ea typeface="Calibri"/>
                  <a:cs typeface="Times New Roman"/>
                </a:rPr>
                <a:t>©</a:t>
              </a:r>
              <a:r>
                <a:rPr lang="en-US" sz="800" i="1" dirty="0">
                  <a:solidFill>
                    <a:srgbClr val="BFBFBF"/>
                  </a:solidFill>
                  <a:latin typeface="Myriad pro"/>
                  <a:ea typeface="Calibri"/>
                  <a:cs typeface="Calibri"/>
                </a:rPr>
                <a:t>Maija Bumbiere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5339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D0BD9-30D7-51BE-5F95-86C44306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17" y="116949"/>
            <a:ext cx="6732526" cy="28017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lv-LV" sz="2400" b="1" dirty="0">
                <a:latin typeface="Myriad pro"/>
                <a:cs typeface="Times New Roman"/>
              </a:rPr>
              <a:t>Aizsargjoslu noteikšanā ir jāievēro Aizsargjoslu likumā un Ministru kabineta 2008. gada 3. jūnija noteikumos Nr. 406 “Virszemes ūdensobjektu aizsargjoslu noteikšanas metodika” noteiktās prasības.</a:t>
            </a:r>
            <a:endParaRPr lang="lv-LV" sz="2400" dirty="0">
              <a:latin typeface="Myriad pro"/>
              <a:cs typeface="Times New Roman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D087DA-0D49-E776-605B-56670A72E67D}"/>
              </a:ext>
            </a:extLst>
          </p:cNvPr>
          <p:cNvSpPr txBox="1">
            <a:spLocks/>
          </p:cNvSpPr>
          <p:nvPr/>
        </p:nvSpPr>
        <p:spPr>
          <a:xfrm>
            <a:off x="674133" y="3765338"/>
            <a:ext cx="5169236" cy="2659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400" b="1" dirty="0">
                <a:latin typeface="Myriad pro"/>
                <a:cs typeface="Times New Roman"/>
              </a:rPr>
              <a:t>Nepieciešamie ģeotelpiskie dati:</a:t>
            </a:r>
            <a:endParaRPr lang="en-US" sz="2400" b="1" dirty="0">
              <a:latin typeface="Myriad pro"/>
              <a:ea typeface="Calibri Light" panose="020F0302020204030204"/>
              <a:cs typeface="Calibri Light" panose="020F0302020204030204"/>
            </a:endParaRPr>
          </a:p>
          <a:p>
            <a:pPr marL="342900" indent="-342900">
              <a:buFont typeface="Arial"/>
              <a:buChar char="•"/>
            </a:pPr>
            <a:r>
              <a:rPr lang="lv-LV" sz="2400" dirty="0">
                <a:latin typeface="Myriad pro"/>
                <a:cs typeface="Times New Roman"/>
              </a:rPr>
              <a:t>ūdensobjektu telpiskais novietojums</a:t>
            </a:r>
            <a:endParaRPr lang="en-US" sz="2400" dirty="0">
              <a:latin typeface="Myriad pro"/>
              <a:ea typeface="Calibri Light" panose="020F0302020204030204"/>
              <a:cs typeface="Calibri Light" panose="020F0302020204030204"/>
            </a:endParaRPr>
          </a:p>
          <a:p>
            <a:pPr marL="342900" indent="-342900">
              <a:buFont typeface="Arial"/>
              <a:buChar char="•"/>
            </a:pPr>
            <a:r>
              <a:rPr lang="lv-LV" sz="2400" dirty="0">
                <a:latin typeface="Myriad pro"/>
                <a:cs typeface="Times New Roman"/>
              </a:rPr>
              <a:t>izteikti stāvās </a:t>
            </a:r>
            <a:r>
              <a:rPr lang="lv-LV" sz="2400" dirty="0" err="1">
                <a:latin typeface="Myriad pro"/>
                <a:cs typeface="Times New Roman"/>
              </a:rPr>
              <a:t>pamatkrasta</a:t>
            </a:r>
            <a:r>
              <a:rPr lang="lv-LV" sz="2400" dirty="0">
                <a:latin typeface="Myriad pro"/>
                <a:cs typeface="Times New Roman"/>
              </a:rPr>
              <a:t> nogāzes (slīpuma leņķis vismaz 25-30 grādi)</a:t>
            </a:r>
            <a:endParaRPr lang="en-US" sz="2400" dirty="0">
              <a:latin typeface="Myriad pro"/>
              <a:ea typeface="Calibri Light" panose="020F0302020204030204"/>
              <a:cs typeface="Calibri Light" panose="020F0302020204030204"/>
            </a:endParaRPr>
          </a:p>
          <a:p>
            <a:pPr marL="342900" indent="-342900">
              <a:buFont typeface="Arial"/>
              <a:buChar char="•"/>
            </a:pPr>
            <a:r>
              <a:rPr lang="lv-LV" sz="2400" dirty="0">
                <a:latin typeface="Myriad pro"/>
                <a:cs typeface="Times New Roman"/>
              </a:rPr>
              <a:t>applūstošās teritorijas</a:t>
            </a:r>
            <a:endParaRPr lang="en-US" sz="2400" dirty="0">
              <a:latin typeface="Myriad pro"/>
              <a:ea typeface="Calibri Light" panose="020F0302020204030204"/>
              <a:cs typeface="Calibri Light" panose="020F0302020204030204"/>
            </a:endParaRPr>
          </a:p>
          <a:p>
            <a:pPr marL="342900" indent="-342900">
              <a:buFont typeface="Arial"/>
              <a:buChar char="•"/>
            </a:pPr>
            <a:r>
              <a:rPr lang="lv-LV" sz="2400" dirty="0">
                <a:latin typeface="Myriad pro"/>
                <a:cs typeface="Times New Roman"/>
              </a:rPr>
              <a:t>erozijas riska vietas</a:t>
            </a:r>
            <a:endParaRPr lang="en-US" sz="2400" dirty="0">
              <a:latin typeface="Myriad pro"/>
              <a:ea typeface="Calibri Light" panose="020F0302020204030204"/>
              <a:cs typeface="Calibri Light" panose="020F0302020204030204"/>
            </a:endParaRPr>
          </a:p>
          <a:p>
            <a:pPr marL="342900" indent="-342900">
              <a:buFont typeface="Arial"/>
              <a:buChar char="•"/>
            </a:pPr>
            <a:r>
              <a:rPr lang="lv-LV" sz="2400" dirty="0">
                <a:latin typeface="Myriad pro"/>
                <a:cs typeface="Times New Roman"/>
              </a:rPr>
              <a:t>u.c.</a:t>
            </a:r>
          </a:p>
        </p:txBody>
      </p:sp>
      <p:sp>
        <p:nvSpPr>
          <p:cNvPr id="6" name="Arrow: Striped Right 5">
            <a:extLst>
              <a:ext uri="{FF2B5EF4-FFF2-40B4-BE49-F238E27FC236}">
                <a16:creationId xmlns:a16="http://schemas.microsoft.com/office/drawing/2014/main" id="{F81B600C-AC61-7292-3FA4-D5F7514BA214}"/>
              </a:ext>
            </a:extLst>
          </p:cNvPr>
          <p:cNvSpPr/>
          <p:nvPr/>
        </p:nvSpPr>
        <p:spPr>
          <a:xfrm rot="5400000">
            <a:off x="3730997" y="2818421"/>
            <a:ext cx="881375" cy="676542"/>
          </a:xfrm>
          <a:prstGeom prst="strip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AD4A87-4DE1-CEB7-AC03-69D1369C9FB3}"/>
              </a:ext>
            </a:extLst>
          </p:cNvPr>
          <p:cNvGrpSpPr/>
          <p:nvPr/>
        </p:nvGrpSpPr>
        <p:grpSpPr>
          <a:xfrm>
            <a:off x="7783794" y="544744"/>
            <a:ext cx="3499858" cy="5964317"/>
            <a:chOff x="7691215" y="487772"/>
            <a:chExt cx="3499858" cy="596431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26B347-055B-968E-462D-DF90C9B3DF73}"/>
                </a:ext>
              </a:extLst>
            </p:cNvPr>
            <p:cNvSpPr/>
            <p:nvPr/>
          </p:nvSpPr>
          <p:spPr>
            <a:xfrm>
              <a:off x="7691215" y="4828374"/>
              <a:ext cx="3489532" cy="162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map of a river&#10;&#10;AI-generated content may be incorrect.">
              <a:extLst>
                <a:ext uri="{FF2B5EF4-FFF2-40B4-BE49-F238E27FC236}">
                  <a16:creationId xmlns:a16="http://schemas.microsoft.com/office/drawing/2014/main" id="{1D040ACB-3E0C-096A-6785-2CC632B72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-55" r="45631" b="163"/>
            <a:stretch/>
          </p:blipFill>
          <p:spPr>
            <a:xfrm>
              <a:off x="7697492" y="487772"/>
              <a:ext cx="3493581" cy="4252995"/>
            </a:xfrm>
            <a:prstGeom prst="rect">
              <a:avLst/>
            </a:prstGeom>
          </p:spPr>
        </p:pic>
        <p:pic>
          <p:nvPicPr>
            <p:cNvPr id="9" name="Picture 8" descr="A map of a river&#10;&#10;AI-generated content may be incorrect.">
              <a:extLst>
                <a:ext uri="{FF2B5EF4-FFF2-40B4-BE49-F238E27FC236}">
                  <a16:creationId xmlns:a16="http://schemas.microsoft.com/office/drawing/2014/main" id="{275C0839-10C8-46F1-C639-FD6F4C2CE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3289" t="57473" r="20" b="3261"/>
            <a:stretch/>
          </p:blipFill>
          <p:spPr>
            <a:xfrm>
              <a:off x="7775225" y="4881943"/>
              <a:ext cx="2839794" cy="157014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4153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F8112-8BB7-6081-257A-0E2D19055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AA523-09FF-64C8-1968-80B265A89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248" y="2122157"/>
            <a:ext cx="5130578" cy="37759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algn="just">
              <a:buChar char="•"/>
            </a:pPr>
            <a:r>
              <a:rPr lang="en-US" sz="1800" dirty="0">
                <a:latin typeface="Myriad pro"/>
              </a:rPr>
              <a:t>LVĢMC </a:t>
            </a:r>
            <a:r>
              <a:rPr lang="en-US" sz="1800" dirty="0" err="1">
                <a:latin typeface="Myriad pro"/>
              </a:rPr>
              <a:t>ūdensteču</a:t>
            </a:r>
            <a:r>
              <a:rPr lang="en-US" sz="1800" dirty="0">
                <a:latin typeface="Myriad pro"/>
              </a:rPr>
              <a:t> </a:t>
            </a:r>
            <a:r>
              <a:rPr lang="en-US" sz="1800" dirty="0" err="1">
                <a:latin typeface="Myriad pro"/>
              </a:rPr>
              <a:t>līnijveida</a:t>
            </a:r>
            <a:r>
              <a:rPr lang="en-US" sz="1800" dirty="0">
                <a:latin typeface="Myriad pro"/>
              </a:rPr>
              <a:t> datu </a:t>
            </a:r>
            <a:r>
              <a:rPr lang="en-US" sz="1800" dirty="0" err="1">
                <a:latin typeface="Myriad pro"/>
              </a:rPr>
              <a:t>slānis</a:t>
            </a:r>
            <a:r>
              <a:rPr lang="en-US" sz="1800" dirty="0">
                <a:latin typeface="Myriad pro"/>
              </a:rPr>
              <a:t>.</a:t>
            </a:r>
            <a:endParaRPr lang="en-US" sz="1800" dirty="0" err="1">
              <a:latin typeface="Myriad pro"/>
            </a:endParaRPr>
          </a:p>
          <a:p>
            <a:pPr marL="285750" indent="-285750" algn="just">
              <a:buChar char="•"/>
            </a:pPr>
            <a:r>
              <a:rPr lang="en-US" sz="1800" dirty="0">
                <a:latin typeface="Myriad pro"/>
              </a:rPr>
              <a:t>LĢIA </a:t>
            </a:r>
            <a:r>
              <a:rPr lang="en-US" sz="1800" dirty="0" err="1">
                <a:latin typeface="Myriad pro"/>
              </a:rPr>
              <a:t>Vietvārdu</a:t>
            </a:r>
            <a:r>
              <a:rPr lang="en-US" sz="1800" dirty="0">
                <a:latin typeface="Myriad pro"/>
              </a:rPr>
              <a:t> </a:t>
            </a:r>
            <a:r>
              <a:rPr lang="en-US" sz="1800" dirty="0" err="1">
                <a:latin typeface="Myriad pro"/>
              </a:rPr>
              <a:t>datubāze</a:t>
            </a:r>
            <a:r>
              <a:rPr lang="en-US" sz="1800" dirty="0">
                <a:latin typeface="Myriad pro"/>
              </a:rPr>
              <a:t>.</a:t>
            </a:r>
            <a:endParaRPr lang="en-US" sz="1800" dirty="0" err="1">
              <a:latin typeface="Myriad pro"/>
            </a:endParaRPr>
          </a:p>
          <a:p>
            <a:pPr marL="285750" indent="-285750" algn="just">
              <a:buChar char="•"/>
            </a:pPr>
            <a:r>
              <a:rPr lang="en-US" sz="1800" dirty="0" err="1">
                <a:latin typeface="Myriad pro"/>
              </a:rPr>
              <a:t>Topogrāfiskā</a:t>
            </a:r>
            <a:r>
              <a:rPr lang="en-US" sz="1800" dirty="0">
                <a:latin typeface="Myriad pro"/>
              </a:rPr>
              <a:t> </a:t>
            </a:r>
            <a:r>
              <a:rPr lang="en-US" sz="1800" dirty="0" err="1">
                <a:latin typeface="Myriad pro"/>
              </a:rPr>
              <a:t>karte</a:t>
            </a:r>
            <a:r>
              <a:rPr lang="en-US" sz="1800" dirty="0">
                <a:latin typeface="Myriad pro"/>
              </a:rPr>
              <a:t> </a:t>
            </a:r>
            <a:r>
              <a:rPr lang="en-US" sz="1800" dirty="0" err="1">
                <a:latin typeface="Myriad pro"/>
              </a:rPr>
              <a:t>mērogā</a:t>
            </a:r>
            <a:r>
              <a:rPr lang="en-US" sz="1800" dirty="0">
                <a:latin typeface="Myriad pro"/>
              </a:rPr>
              <a:t> 1:10 000 © Latvijas </a:t>
            </a:r>
            <a:r>
              <a:rPr lang="en-US" sz="1800" dirty="0" err="1">
                <a:latin typeface="Myriad pro"/>
              </a:rPr>
              <a:t>Ģeotelpiskās</a:t>
            </a:r>
            <a:r>
              <a:rPr lang="en-US" sz="1800" dirty="0">
                <a:latin typeface="Myriad pro"/>
              </a:rPr>
              <a:t> </a:t>
            </a:r>
            <a:r>
              <a:rPr lang="en-US" sz="1800" dirty="0" err="1">
                <a:latin typeface="Myriad pro"/>
              </a:rPr>
              <a:t>informācijas</a:t>
            </a:r>
            <a:r>
              <a:rPr lang="en-US" sz="1800" dirty="0">
                <a:latin typeface="Myriad pro"/>
              </a:rPr>
              <a:t> </a:t>
            </a:r>
            <a:r>
              <a:rPr lang="en-US" sz="1800" dirty="0" err="1">
                <a:latin typeface="Myriad pro"/>
              </a:rPr>
              <a:t>aģentūra</a:t>
            </a:r>
            <a:r>
              <a:rPr lang="en-US" sz="1800" dirty="0">
                <a:latin typeface="Myriad pro"/>
              </a:rPr>
              <a:t>, 2009. – 2016. gads. </a:t>
            </a:r>
            <a:r>
              <a:rPr lang="en-US" sz="1800" dirty="0" err="1">
                <a:latin typeface="Myriad pro"/>
              </a:rPr>
              <a:t>Ģeotelpiskās</a:t>
            </a:r>
            <a:r>
              <a:rPr lang="en-US" sz="1800" dirty="0">
                <a:latin typeface="Myriad pro"/>
              </a:rPr>
              <a:t> datu </a:t>
            </a:r>
            <a:r>
              <a:rPr lang="en-US" sz="1800" dirty="0" err="1">
                <a:latin typeface="Myriad pro"/>
              </a:rPr>
              <a:t>kopas</a:t>
            </a:r>
            <a:r>
              <a:rPr lang="en-US" sz="1800" dirty="0">
                <a:latin typeface="Myriad pro"/>
              </a:rPr>
              <a:t> </a:t>
            </a:r>
            <a:r>
              <a:rPr lang="en-US" sz="1800" dirty="0" err="1">
                <a:latin typeface="Myriad pro"/>
              </a:rPr>
              <a:t>identifikators</a:t>
            </a:r>
            <a:r>
              <a:rPr lang="en-US" sz="1800" dirty="0">
                <a:latin typeface="Myriad pro"/>
              </a:rPr>
              <a:t> un </a:t>
            </a:r>
            <a:r>
              <a:rPr lang="en-US" sz="1800" dirty="0" err="1">
                <a:latin typeface="Myriad pro"/>
              </a:rPr>
              <a:t>nosaukums</a:t>
            </a:r>
            <a:r>
              <a:rPr lang="en-US" sz="1800" dirty="0">
                <a:latin typeface="Myriad pro"/>
              </a:rPr>
              <a:t>: </a:t>
            </a:r>
            <a:r>
              <a:rPr lang="en-US" sz="1800" dirty="0" err="1">
                <a:latin typeface="Myriad pro"/>
              </a:rPr>
              <a:t>topogrāfiskā</a:t>
            </a:r>
            <a:r>
              <a:rPr lang="en-US" sz="1800" dirty="0">
                <a:latin typeface="Myriad pro"/>
              </a:rPr>
              <a:t> </a:t>
            </a:r>
            <a:r>
              <a:rPr lang="en-US" sz="1800" dirty="0" err="1">
                <a:latin typeface="Myriad pro"/>
              </a:rPr>
              <a:t>karte</a:t>
            </a:r>
            <a:r>
              <a:rPr lang="en-US" sz="1800" dirty="0">
                <a:latin typeface="Myriad pro"/>
              </a:rPr>
              <a:t> </a:t>
            </a:r>
            <a:r>
              <a:rPr lang="en-US" sz="1800" dirty="0" err="1">
                <a:latin typeface="Myriad pro"/>
              </a:rPr>
              <a:t>mērogā</a:t>
            </a:r>
            <a:r>
              <a:rPr lang="en-US" sz="1800" dirty="0">
                <a:latin typeface="Myriad pro"/>
              </a:rPr>
              <a:t> 1:10 000 bez </a:t>
            </a:r>
            <a:r>
              <a:rPr lang="en-US" sz="1800" dirty="0" err="1">
                <a:latin typeface="Myriad pro"/>
              </a:rPr>
              <a:t>reljefa</a:t>
            </a:r>
            <a:r>
              <a:rPr lang="en-US" sz="1800" dirty="0">
                <a:latin typeface="Myriad pro"/>
              </a:rPr>
              <a:t> </a:t>
            </a:r>
            <a:r>
              <a:rPr lang="en-US" sz="1800" dirty="0" err="1">
                <a:latin typeface="Myriad pro"/>
              </a:rPr>
              <a:t>datiem</a:t>
            </a:r>
            <a:r>
              <a:rPr lang="en-US" sz="1800" dirty="0">
                <a:latin typeface="Myriad pro"/>
              </a:rPr>
              <a:t> ID:LVA.LGIA.TOPO10.v3.</a:t>
            </a:r>
          </a:p>
          <a:p>
            <a:pPr marL="285750" indent="-285750" algn="just">
              <a:buChar char="•"/>
            </a:pPr>
            <a:r>
              <a:rPr lang="en-US" sz="1800" dirty="0">
                <a:latin typeface="Myriad pro"/>
              </a:rPr>
              <a:t>LVM GEO WMS </a:t>
            </a:r>
            <a:r>
              <a:rPr lang="en-US" sz="1800" dirty="0" err="1">
                <a:latin typeface="Myriad pro"/>
              </a:rPr>
              <a:t>serviss</a:t>
            </a:r>
            <a:r>
              <a:rPr lang="en-US" sz="1800" dirty="0">
                <a:latin typeface="Myriad pro"/>
              </a:rPr>
              <a:t>: Zemes </a:t>
            </a:r>
            <a:r>
              <a:rPr lang="en-US" sz="1800" dirty="0" err="1">
                <a:latin typeface="Myriad pro"/>
              </a:rPr>
              <a:t>reljefa</a:t>
            </a:r>
            <a:r>
              <a:rPr lang="en-US" sz="1800" dirty="0">
                <a:latin typeface="Myriad pro"/>
              </a:rPr>
              <a:t> </a:t>
            </a:r>
            <a:r>
              <a:rPr lang="en-US" sz="1800" dirty="0" err="1">
                <a:latin typeface="Myriad pro"/>
              </a:rPr>
              <a:t>modelis</a:t>
            </a:r>
            <a:r>
              <a:rPr lang="en-US" sz="1800" dirty="0">
                <a:latin typeface="Myriad pro"/>
              </a:rPr>
              <a:t> (1. </a:t>
            </a:r>
            <a:r>
              <a:rPr lang="en-US" sz="1800" dirty="0" err="1">
                <a:latin typeface="Myriad pro"/>
              </a:rPr>
              <a:t>cikls</a:t>
            </a:r>
            <a:r>
              <a:rPr lang="en-US" sz="1800" dirty="0">
                <a:latin typeface="Myriad pro"/>
              </a:rPr>
              <a:t>).</a:t>
            </a:r>
          </a:p>
          <a:p>
            <a:pPr marL="285750" indent="-285750" algn="just">
              <a:buChar char="•"/>
            </a:pPr>
            <a:r>
              <a:rPr lang="en-US" sz="1800" dirty="0">
                <a:latin typeface="Myriad pro"/>
              </a:rPr>
              <a:t>LVM GEO WMS </a:t>
            </a:r>
            <a:r>
              <a:rPr lang="en-US" sz="1800" dirty="0" err="1">
                <a:latin typeface="Myriad pro"/>
              </a:rPr>
              <a:t>serviss</a:t>
            </a:r>
            <a:r>
              <a:rPr lang="en-US" sz="1800" dirty="0">
                <a:latin typeface="Myriad pro"/>
              </a:rPr>
              <a:t>: LĢIA 7. </a:t>
            </a:r>
            <a:r>
              <a:rPr lang="en-US" sz="1800" dirty="0" err="1">
                <a:latin typeface="Myriad pro"/>
              </a:rPr>
              <a:t>cikla</a:t>
            </a:r>
            <a:r>
              <a:rPr lang="en-US" sz="1800" dirty="0">
                <a:latin typeface="Myriad pro"/>
              </a:rPr>
              <a:t> </a:t>
            </a:r>
            <a:r>
              <a:rPr lang="en-US" sz="1800" dirty="0" err="1">
                <a:latin typeface="Myriad pro"/>
              </a:rPr>
              <a:t>ortofoto</a:t>
            </a:r>
            <a:r>
              <a:rPr lang="en-US" sz="1800" dirty="0">
                <a:latin typeface="Myriad pro"/>
              </a:rPr>
              <a:t> </a:t>
            </a:r>
            <a:r>
              <a:rPr lang="en-US" sz="1800" dirty="0" err="1">
                <a:latin typeface="Myriad pro"/>
              </a:rPr>
              <a:t>karte</a:t>
            </a:r>
            <a:r>
              <a:rPr lang="en-US" sz="1800" dirty="0">
                <a:latin typeface="Myriad pro"/>
              </a:rPr>
              <a:t>.</a:t>
            </a:r>
          </a:p>
          <a:p>
            <a:pPr marL="285750" indent="-285750" algn="just">
              <a:buChar char="•"/>
            </a:pPr>
            <a:r>
              <a:rPr lang="en-US" sz="1800" dirty="0">
                <a:latin typeface="Myriad pro"/>
                <a:ea typeface="+mn-lt"/>
                <a:cs typeface="+mn-lt"/>
              </a:rPr>
              <a:t>LU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sagatavotie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reljefa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slīpuma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rastra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dati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ar</a:t>
            </a:r>
            <a:r>
              <a:rPr lang="en-US" sz="1800" dirty="0">
                <a:latin typeface="Myriad pro"/>
                <a:ea typeface="+mn-lt"/>
                <a:cs typeface="+mn-lt"/>
              </a:rPr>
              <a:t> 1 m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izšķirtspēju</a:t>
            </a:r>
            <a:r>
              <a:rPr lang="en-US" sz="1800" dirty="0">
                <a:latin typeface="Myriad pro"/>
                <a:ea typeface="+mn-lt"/>
                <a:cs typeface="+mn-lt"/>
              </a:rPr>
              <a:t>, kas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sagatavoti</a:t>
            </a:r>
            <a:r>
              <a:rPr lang="en-US" sz="1800" dirty="0">
                <a:latin typeface="Myriad pro"/>
                <a:ea typeface="+mn-lt"/>
                <a:cs typeface="+mn-lt"/>
              </a:rPr>
              <a:t> no LĢIA LAS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datiem</a:t>
            </a:r>
            <a:r>
              <a:rPr lang="en-US" sz="1800" dirty="0">
                <a:latin typeface="Myriad pro"/>
                <a:ea typeface="+mn-lt"/>
                <a:cs typeface="+mn-lt"/>
              </a:rPr>
              <a:t>.</a:t>
            </a:r>
          </a:p>
        </p:txBody>
      </p:sp>
      <p:pic>
        <p:nvPicPr>
          <p:cNvPr id="6" name="Picture 5" descr="A collage of images of land&#10;&#10;AI-generated content may be incorrect.">
            <a:extLst>
              <a:ext uri="{FF2B5EF4-FFF2-40B4-BE49-F238E27FC236}">
                <a16:creationId xmlns:a16="http://schemas.microsoft.com/office/drawing/2014/main" id="{720FD4AE-CD8A-6549-DE31-E2F56C34B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509" y="419925"/>
            <a:ext cx="5362244" cy="265619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3F8FC12-0565-EA01-50B9-0C17802F9247}"/>
              </a:ext>
            </a:extLst>
          </p:cNvPr>
          <p:cNvSpPr txBox="1">
            <a:spLocks/>
          </p:cNvSpPr>
          <p:nvPr/>
        </p:nvSpPr>
        <p:spPr>
          <a:xfrm>
            <a:off x="434043" y="279162"/>
            <a:ext cx="5659166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Myriad pro"/>
              </a:rPr>
              <a:t>Ūdensobjektu</a:t>
            </a:r>
            <a:r>
              <a:rPr lang="en-US" sz="2800" b="1" dirty="0">
                <a:latin typeface="Myriad pro"/>
              </a:rPr>
              <a:t> </a:t>
            </a:r>
            <a:r>
              <a:rPr lang="en-US" sz="2800" b="1" dirty="0" err="1">
                <a:latin typeface="Myriad pro"/>
              </a:rPr>
              <a:t>laukumi</a:t>
            </a:r>
            <a:r>
              <a:rPr lang="en-US" sz="2800" b="1" dirty="0">
                <a:latin typeface="Myriad pro"/>
              </a:rPr>
              <a:t>, </a:t>
            </a:r>
            <a:r>
              <a:rPr lang="en-US" sz="2800" b="1" dirty="0" err="1">
                <a:latin typeface="Myriad pro"/>
              </a:rPr>
              <a:t>pamatkrasts</a:t>
            </a:r>
            <a:r>
              <a:rPr lang="en-US" sz="2800" b="1" dirty="0">
                <a:latin typeface="Myriad pro"/>
              </a:rPr>
              <a:t> un </a:t>
            </a:r>
            <a:r>
              <a:rPr lang="en-US" sz="2800" b="1" dirty="0" err="1">
                <a:latin typeface="Myriad pro"/>
              </a:rPr>
              <a:t>aprēķinātais</a:t>
            </a:r>
            <a:r>
              <a:rPr lang="en-US" sz="2800" b="1" dirty="0">
                <a:latin typeface="Myriad pro"/>
              </a:rPr>
              <a:t> </a:t>
            </a:r>
            <a:r>
              <a:rPr lang="en-US" sz="2800" b="1" dirty="0" err="1">
                <a:latin typeface="Myriad pro"/>
              </a:rPr>
              <a:t>nogāžu</a:t>
            </a:r>
            <a:r>
              <a:rPr lang="en-US" sz="2800" b="1" dirty="0">
                <a:latin typeface="Myriad pro"/>
              </a:rPr>
              <a:t> </a:t>
            </a:r>
            <a:r>
              <a:rPr lang="en-US" sz="2800" b="1" dirty="0" err="1">
                <a:latin typeface="Myriad pro"/>
              </a:rPr>
              <a:t>slīpums</a:t>
            </a:r>
            <a:r>
              <a:rPr lang="en-US" sz="2800" b="1" dirty="0">
                <a:latin typeface="Myriad pro"/>
              </a:rPr>
              <a:t> (</a:t>
            </a:r>
            <a:r>
              <a:rPr lang="en-US" sz="2800" b="1" dirty="0" err="1">
                <a:latin typeface="Myriad pro"/>
              </a:rPr>
              <a:t>sākot</a:t>
            </a:r>
            <a:r>
              <a:rPr lang="en-US" sz="2800" b="1" dirty="0">
                <a:latin typeface="Myriad pro"/>
              </a:rPr>
              <a:t> no 25 </a:t>
            </a:r>
            <a:r>
              <a:rPr lang="en-US" sz="2800" b="1" dirty="0" err="1">
                <a:latin typeface="Myriad pro"/>
              </a:rPr>
              <a:t>grādiem</a:t>
            </a:r>
            <a:r>
              <a:rPr lang="en-US" sz="2800" b="1" dirty="0">
                <a:latin typeface="Myriad pro"/>
              </a:rPr>
              <a:t>)</a:t>
            </a:r>
          </a:p>
        </p:txBody>
      </p:sp>
      <p:pic>
        <p:nvPicPr>
          <p:cNvPr id="2" name="Picture 1" descr="A map of a river&#10;&#10;AI-generated content may be incorrect.">
            <a:extLst>
              <a:ext uri="{FF2B5EF4-FFF2-40B4-BE49-F238E27FC236}">
                <a16:creationId xmlns:a16="http://schemas.microsoft.com/office/drawing/2014/main" id="{416EFE47-8EFB-92DC-D10D-6CDDD0E6E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542" y="3156803"/>
            <a:ext cx="5359831" cy="32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83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59B88-800D-8CA2-F878-BFC1CC841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5D360-3FF1-944D-4591-A3153937D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48" y="299078"/>
            <a:ext cx="723301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700" b="1" dirty="0" err="1">
                <a:latin typeface="Myriad pro"/>
              </a:rPr>
              <a:t>Erozijas</a:t>
            </a:r>
            <a:r>
              <a:rPr lang="en-US" sz="2700" b="1" dirty="0">
                <a:latin typeface="Myriad pro"/>
              </a:rPr>
              <a:t> </a:t>
            </a:r>
            <a:r>
              <a:rPr lang="en-US" sz="2700" b="1" dirty="0" err="1">
                <a:latin typeface="Myriad pro"/>
              </a:rPr>
              <a:t>riska</a:t>
            </a:r>
            <a:r>
              <a:rPr lang="en-US" sz="2700" b="1" dirty="0">
                <a:latin typeface="Myriad pro"/>
              </a:rPr>
              <a:t> </a:t>
            </a:r>
            <a:r>
              <a:rPr lang="en-US" sz="2700" b="1" dirty="0" err="1">
                <a:latin typeface="Myriad pro"/>
              </a:rPr>
              <a:t>vietas</a:t>
            </a:r>
            <a:endParaRPr lang="en-US" sz="2700" b="1" dirty="0">
              <a:latin typeface="Myriad pro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17B8EF-713F-A308-8A67-77472A4EF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0688" y="1808147"/>
            <a:ext cx="4613062" cy="48442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just">
              <a:buFont typeface="Arial,Sans-Serif"/>
              <a:buChar char="•"/>
            </a:pPr>
            <a:r>
              <a:rPr lang="en-US" sz="1800" b="1" dirty="0">
                <a:latin typeface="Myriad pro"/>
                <a:ea typeface="+mn-lt"/>
                <a:cs typeface="+mn-lt"/>
              </a:rPr>
              <a:t>ES </a:t>
            </a:r>
            <a:r>
              <a:rPr lang="en-US" sz="1800" b="1" dirty="0" err="1">
                <a:latin typeface="Myriad pro"/>
                <a:ea typeface="+mn-lt"/>
                <a:cs typeface="+mn-lt"/>
              </a:rPr>
              <a:t>nozīmes</a:t>
            </a:r>
            <a:r>
              <a:rPr lang="en-US" sz="1800" b="1" dirty="0">
                <a:latin typeface="Myriad pro"/>
                <a:ea typeface="+mn-lt"/>
                <a:cs typeface="+mn-lt"/>
              </a:rPr>
              <a:t> ĪA </a:t>
            </a:r>
            <a:r>
              <a:rPr lang="en-US" sz="1800" b="1" dirty="0" err="1">
                <a:latin typeface="Myriad pro"/>
                <a:ea typeface="+mn-lt"/>
                <a:cs typeface="+mn-lt"/>
              </a:rPr>
              <a:t>biotopu</a:t>
            </a:r>
            <a:r>
              <a:rPr lang="en-US" sz="1800" b="1" dirty="0">
                <a:latin typeface="Myriad pro"/>
                <a:ea typeface="+mn-lt"/>
                <a:cs typeface="+mn-lt"/>
              </a:rPr>
              <a:t> </a:t>
            </a:r>
            <a:r>
              <a:rPr lang="en-US" sz="1800" b="1" dirty="0" err="1">
                <a:latin typeface="Myriad pro"/>
                <a:ea typeface="+mn-lt"/>
                <a:cs typeface="+mn-lt"/>
              </a:rPr>
              <a:t>dati</a:t>
            </a:r>
            <a:r>
              <a:rPr lang="en-US" sz="1800" b="1" dirty="0">
                <a:latin typeface="Myriad pro"/>
                <a:ea typeface="+mn-lt"/>
                <a:cs typeface="+mn-lt"/>
              </a:rPr>
              <a:t>, </a:t>
            </a:r>
            <a:r>
              <a:rPr lang="en-US" sz="1800" b="1" dirty="0" err="1">
                <a:latin typeface="Myriad pro"/>
                <a:ea typeface="+mn-lt"/>
                <a:cs typeface="+mn-lt"/>
              </a:rPr>
              <a:t>kuri</a:t>
            </a:r>
            <a:r>
              <a:rPr lang="en-US" sz="1800" b="1" dirty="0">
                <a:latin typeface="Myriad pro"/>
                <a:ea typeface="+mn-lt"/>
                <a:cs typeface="+mn-lt"/>
              </a:rPr>
              <a:t> </a:t>
            </a:r>
            <a:r>
              <a:rPr lang="en-US" sz="1800" b="1" dirty="0" err="1">
                <a:latin typeface="Myriad pro"/>
                <a:ea typeface="+mn-lt"/>
                <a:cs typeface="+mn-lt"/>
              </a:rPr>
              <a:t>varētu</a:t>
            </a:r>
            <a:r>
              <a:rPr lang="en-US" sz="1800" b="1" dirty="0">
                <a:latin typeface="Myriad pro"/>
                <a:ea typeface="+mn-lt"/>
                <a:cs typeface="+mn-lt"/>
              </a:rPr>
              <a:t> </a:t>
            </a:r>
            <a:r>
              <a:rPr lang="en-US" sz="1800" b="1" dirty="0" err="1">
                <a:latin typeface="Myriad pro"/>
                <a:ea typeface="+mn-lt"/>
                <a:cs typeface="+mn-lt"/>
              </a:rPr>
              <a:t>liecināt</a:t>
            </a:r>
            <a:r>
              <a:rPr lang="en-US" sz="1800" b="1" dirty="0">
                <a:latin typeface="Myriad pro"/>
                <a:ea typeface="+mn-lt"/>
                <a:cs typeface="+mn-lt"/>
              </a:rPr>
              <a:t> par </a:t>
            </a:r>
            <a:r>
              <a:rPr lang="en-US" sz="1800" b="1" dirty="0" err="1">
                <a:latin typeface="Myriad pro"/>
                <a:ea typeface="+mn-lt"/>
                <a:cs typeface="+mn-lt"/>
              </a:rPr>
              <a:t>erozijas</a:t>
            </a:r>
            <a:r>
              <a:rPr lang="en-US" sz="1800" b="1" dirty="0">
                <a:latin typeface="Myriad pro"/>
                <a:ea typeface="+mn-lt"/>
                <a:cs typeface="+mn-lt"/>
              </a:rPr>
              <a:t> </a:t>
            </a:r>
            <a:r>
              <a:rPr lang="en-US" sz="1800" b="1" dirty="0" err="1">
                <a:latin typeface="Myriad pro"/>
                <a:ea typeface="+mn-lt"/>
                <a:cs typeface="+mn-lt"/>
              </a:rPr>
              <a:t>riska</a:t>
            </a:r>
            <a:r>
              <a:rPr lang="en-US" sz="1800" b="1" dirty="0">
                <a:latin typeface="Myriad pro"/>
                <a:ea typeface="+mn-lt"/>
                <a:cs typeface="+mn-lt"/>
              </a:rPr>
              <a:t> </a:t>
            </a:r>
            <a:r>
              <a:rPr lang="en-US" sz="1800" b="1" dirty="0" err="1">
                <a:latin typeface="Myriad pro"/>
                <a:ea typeface="+mn-lt"/>
                <a:cs typeface="+mn-lt"/>
              </a:rPr>
              <a:t>vietām</a:t>
            </a:r>
            <a:r>
              <a:rPr lang="en-US" sz="1800" b="1" dirty="0">
                <a:latin typeface="Myriad pro"/>
                <a:ea typeface="+mn-lt"/>
                <a:cs typeface="+mn-lt"/>
              </a:rPr>
              <a:t>.</a:t>
            </a:r>
          </a:p>
          <a:p>
            <a:pPr marL="285750" indent="-285750" algn="just">
              <a:buFont typeface="Arial,Sans-Serif"/>
              <a:buChar char="•"/>
            </a:pPr>
            <a:r>
              <a:rPr lang="en-US" sz="1800" b="1" dirty="0">
                <a:latin typeface="Myriad pro"/>
                <a:ea typeface="+mn-lt"/>
                <a:cs typeface="+mn-lt"/>
              </a:rPr>
              <a:t>ĪA </a:t>
            </a:r>
            <a:r>
              <a:rPr lang="en-US" sz="1800" b="1" dirty="0" err="1">
                <a:latin typeface="Myriad pro"/>
                <a:ea typeface="+mn-lt"/>
                <a:cs typeface="+mn-lt"/>
              </a:rPr>
              <a:t>dabas</a:t>
            </a:r>
            <a:r>
              <a:rPr lang="en-US" sz="1800" b="1" dirty="0">
                <a:latin typeface="Myriad pro"/>
                <a:ea typeface="+mn-lt"/>
                <a:cs typeface="+mn-lt"/>
              </a:rPr>
              <a:t> </a:t>
            </a:r>
            <a:r>
              <a:rPr lang="en-US" sz="1800" b="1" dirty="0" err="1">
                <a:latin typeface="Myriad pro"/>
                <a:ea typeface="+mn-lt"/>
                <a:cs typeface="+mn-lt"/>
              </a:rPr>
              <a:t>pieminekļi</a:t>
            </a:r>
            <a:r>
              <a:rPr lang="en-US" sz="1800" b="1" dirty="0">
                <a:latin typeface="Myriad pro"/>
                <a:ea typeface="+mn-lt"/>
                <a:cs typeface="+mn-lt"/>
              </a:rPr>
              <a:t> (</a:t>
            </a:r>
            <a:r>
              <a:rPr lang="en-US" sz="1800" b="1" dirty="0" err="1">
                <a:latin typeface="Myriad pro"/>
                <a:ea typeface="+mn-lt"/>
                <a:cs typeface="+mn-lt"/>
              </a:rPr>
              <a:t>ģeoloģiski</a:t>
            </a:r>
            <a:r>
              <a:rPr lang="en-US" sz="1800" b="1" dirty="0">
                <a:latin typeface="Myriad pro"/>
                <a:ea typeface="+mn-lt"/>
                <a:cs typeface="+mn-lt"/>
              </a:rPr>
              <a:t> </a:t>
            </a:r>
            <a:r>
              <a:rPr lang="en-US" sz="1800" b="1" dirty="0" err="1">
                <a:latin typeface="Myriad pro"/>
                <a:ea typeface="+mn-lt"/>
                <a:cs typeface="+mn-lt"/>
              </a:rPr>
              <a:t>veidojumi</a:t>
            </a:r>
            <a:r>
              <a:rPr lang="en-US" sz="1800" b="1" dirty="0">
                <a:latin typeface="Myriad pro"/>
                <a:ea typeface="+mn-lt"/>
                <a:cs typeface="+mn-lt"/>
              </a:rPr>
              <a:t>).</a:t>
            </a:r>
          </a:p>
          <a:p>
            <a:pPr marL="285750" indent="-285750" algn="just">
              <a:buFont typeface="Arial,Sans-Serif"/>
              <a:buChar char="•"/>
            </a:pPr>
            <a:r>
              <a:rPr lang="en-US" sz="1800" dirty="0">
                <a:latin typeface="Myriad pro"/>
                <a:ea typeface="Calibri"/>
                <a:cs typeface="Arial"/>
              </a:rPr>
              <a:t>LIFE IS SALACA </a:t>
            </a:r>
            <a:r>
              <a:rPr lang="en-US" sz="1800" dirty="0" err="1">
                <a:latin typeface="Myriad pro"/>
                <a:ea typeface="Calibri"/>
                <a:cs typeface="Arial"/>
              </a:rPr>
              <a:t>aprēķināto</a:t>
            </a:r>
            <a:r>
              <a:rPr lang="en-US" sz="1800" dirty="0">
                <a:latin typeface="Myriad pro"/>
                <a:ea typeface="Calibri"/>
                <a:cs typeface="Arial"/>
              </a:rPr>
              <a:t> </a:t>
            </a:r>
            <a:r>
              <a:rPr lang="en-US" sz="1800" dirty="0" err="1">
                <a:latin typeface="Myriad pro"/>
                <a:ea typeface="Calibri"/>
                <a:cs typeface="Arial"/>
              </a:rPr>
              <a:t>nogāžu</a:t>
            </a:r>
            <a:r>
              <a:rPr lang="en-US" sz="1800" dirty="0">
                <a:latin typeface="Myriad pro"/>
                <a:ea typeface="Calibri"/>
                <a:cs typeface="Arial"/>
              </a:rPr>
              <a:t> </a:t>
            </a:r>
            <a:r>
              <a:rPr lang="en-US" sz="1800" dirty="0" err="1">
                <a:latin typeface="Myriad pro"/>
                <a:ea typeface="Calibri"/>
                <a:cs typeface="Arial"/>
              </a:rPr>
              <a:t>slīpumu</a:t>
            </a:r>
            <a:r>
              <a:rPr lang="en-US" sz="1800" dirty="0">
                <a:latin typeface="Myriad pro"/>
                <a:ea typeface="Calibri"/>
                <a:cs typeface="Arial"/>
              </a:rPr>
              <a:t>, </a:t>
            </a:r>
            <a:r>
              <a:rPr lang="en-US" sz="1800" dirty="0" err="1">
                <a:latin typeface="Myriad pro"/>
                <a:ea typeface="Calibri"/>
                <a:cs typeface="Arial"/>
              </a:rPr>
              <a:t>sākot</a:t>
            </a:r>
            <a:r>
              <a:rPr lang="en-US" sz="1800" dirty="0">
                <a:latin typeface="Myriad pro"/>
                <a:ea typeface="Calibri"/>
                <a:cs typeface="Arial"/>
              </a:rPr>
              <a:t> </a:t>
            </a:r>
            <a:r>
              <a:rPr lang="en-US" sz="1800" dirty="0" err="1">
                <a:latin typeface="Myriad pro"/>
                <a:ea typeface="Calibri"/>
                <a:cs typeface="Arial"/>
              </a:rPr>
              <a:t>ar</a:t>
            </a:r>
            <a:r>
              <a:rPr lang="en-US" sz="1800" dirty="0">
                <a:latin typeface="Myriad pro"/>
                <a:ea typeface="Calibri"/>
                <a:cs typeface="Arial"/>
              </a:rPr>
              <a:t> 25 </a:t>
            </a:r>
            <a:r>
              <a:rPr lang="en-US" sz="1800" dirty="0" err="1">
                <a:latin typeface="Myriad pro"/>
                <a:ea typeface="Calibri"/>
                <a:cs typeface="Arial"/>
              </a:rPr>
              <a:t>grādiem</a:t>
            </a:r>
            <a:r>
              <a:rPr lang="en-US" sz="1800" dirty="0">
                <a:latin typeface="Myriad pro"/>
                <a:ea typeface="Calibri"/>
                <a:cs typeface="Arial"/>
              </a:rPr>
              <a:t>, </a:t>
            </a:r>
            <a:r>
              <a:rPr lang="en-US" sz="1800" dirty="0" err="1">
                <a:latin typeface="Myriad pro"/>
                <a:ea typeface="Calibri"/>
                <a:cs typeface="Arial"/>
              </a:rPr>
              <a:t>vektordati</a:t>
            </a:r>
            <a:r>
              <a:rPr lang="en-US" sz="1800" dirty="0">
                <a:latin typeface="Myriad pro"/>
                <a:ea typeface="Calibri"/>
                <a:cs typeface="Arial"/>
              </a:rPr>
              <a:t>.</a:t>
            </a:r>
          </a:p>
          <a:p>
            <a:pPr marL="285750" indent="-285750" algn="just">
              <a:buFont typeface="Arial,Sans-Serif"/>
              <a:buChar char="•"/>
            </a:pPr>
            <a:r>
              <a:rPr lang="lv-LV" sz="1800" dirty="0">
                <a:latin typeface="Myriad pro"/>
                <a:ea typeface="Calibri"/>
                <a:cs typeface="Arial"/>
              </a:rPr>
              <a:t>E</a:t>
            </a:r>
            <a:r>
              <a:rPr lang="en-US" sz="1800" dirty="0" err="1">
                <a:latin typeface="Myriad pro"/>
                <a:ea typeface="+mn-lt"/>
                <a:cs typeface="Arial"/>
              </a:rPr>
              <a:t>rozijas</a:t>
            </a:r>
            <a:r>
              <a:rPr lang="en-US" sz="1800" dirty="0">
                <a:latin typeface="Myriad pro"/>
                <a:ea typeface="+mn-lt"/>
                <a:cs typeface="Arial"/>
              </a:rPr>
              <a:t> </a:t>
            </a:r>
            <a:r>
              <a:rPr lang="en-US" sz="1800" dirty="0" err="1">
                <a:latin typeface="Myriad pro"/>
                <a:ea typeface="+mn-lt"/>
                <a:cs typeface="Arial"/>
              </a:rPr>
              <a:t>riska</a:t>
            </a:r>
            <a:r>
              <a:rPr lang="en-US" sz="1800" dirty="0">
                <a:latin typeface="Myriad pro"/>
                <a:ea typeface="+mn-lt"/>
                <a:cs typeface="Arial"/>
              </a:rPr>
              <a:t> </a:t>
            </a:r>
            <a:r>
              <a:rPr lang="en-US" sz="1800" dirty="0" err="1">
                <a:latin typeface="Myriad pro"/>
                <a:ea typeface="+mn-lt"/>
                <a:cs typeface="Arial"/>
              </a:rPr>
              <a:t>vietu</a:t>
            </a:r>
            <a:r>
              <a:rPr lang="en-US" sz="1800" dirty="0">
                <a:latin typeface="Myriad pro"/>
                <a:ea typeface="+mn-lt"/>
                <a:cs typeface="Arial"/>
              </a:rPr>
              <a:t> </a:t>
            </a:r>
            <a:r>
              <a:rPr lang="en-US" sz="1800" dirty="0" err="1">
                <a:latin typeface="Myriad pro"/>
                <a:ea typeface="+mn-lt"/>
                <a:cs typeface="Arial"/>
              </a:rPr>
              <a:t>vektor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dati</a:t>
            </a:r>
            <a:r>
              <a:rPr lang="en-US" sz="1800" dirty="0">
                <a:latin typeface="Myriad pro"/>
                <a:ea typeface="+mn-lt"/>
                <a:cs typeface="+mn-lt"/>
              </a:rPr>
              <a:t> no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Mazsalacas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novada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teritorijas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plānojuma</a:t>
            </a:r>
            <a:r>
              <a:rPr lang="en-US" sz="1800" dirty="0">
                <a:latin typeface="Myriad pro"/>
                <a:ea typeface="+mn-lt"/>
                <a:cs typeface="+mn-lt"/>
              </a:rPr>
              <a:t> 2013. - 2024.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gadam</a:t>
            </a:r>
            <a:r>
              <a:rPr lang="en-US" sz="1800" dirty="0">
                <a:latin typeface="Myriad pro"/>
                <a:ea typeface="+mn-lt"/>
                <a:cs typeface="+mn-lt"/>
              </a:rPr>
              <a:t>.</a:t>
            </a:r>
          </a:p>
          <a:p>
            <a:pPr marL="285750" indent="-285750" algn="just">
              <a:buFont typeface="Arial,Sans-Serif"/>
              <a:buChar char="•"/>
            </a:pPr>
            <a:r>
              <a:rPr lang="en-US" sz="1800" dirty="0">
                <a:latin typeface="Myriad pro"/>
                <a:ea typeface="Calibri"/>
                <a:cs typeface="Arial"/>
              </a:rPr>
              <a:t>LVM GEO WMS </a:t>
            </a:r>
            <a:r>
              <a:rPr lang="en-US" sz="1800" dirty="0" err="1">
                <a:latin typeface="Myriad pro"/>
                <a:ea typeface="Calibri"/>
                <a:cs typeface="Arial"/>
              </a:rPr>
              <a:t>serviss</a:t>
            </a:r>
            <a:r>
              <a:rPr lang="en-US" sz="1800" dirty="0">
                <a:latin typeface="Myriad pro"/>
                <a:ea typeface="Calibri"/>
                <a:cs typeface="Arial"/>
              </a:rPr>
              <a:t>: Zemes </a:t>
            </a:r>
            <a:r>
              <a:rPr lang="en-US" sz="1800" dirty="0" err="1">
                <a:latin typeface="Myriad pro"/>
                <a:ea typeface="Calibri"/>
                <a:cs typeface="Arial"/>
              </a:rPr>
              <a:t>reljefa</a:t>
            </a:r>
            <a:r>
              <a:rPr lang="en-US" sz="1800" dirty="0">
                <a:latin typeface="Myriad pro"/>
                <a:ea typeface="Calibri"/>
                <a:cs typeface="Arial"/>
              </a:rPr>
              <a:t> </a:t>
            </a:r>
            <a:r>
              <a:rPr lang="en-US" sz="1800" dirty="0" err="1">
                <a:latin typeface="Myriad pro"/>
                <a:ea typeface="Calibri"/>
                <a:cs typeface="Arial"/>
              </a:rPr>
              <a:t>modelis</a:t>
            </a:r>
            <a:r>
              <a:rPr lang="en-US" sz="1800" dirty="0">
                <a:latin typeface="Myriad pro"/>
                <a:ea typeface="Calibri"/>
                <a:cs typeface="Arial"/>
              </a:rPr>
              <a:t> (1. </a:t>
            </a:r>
            <a:r>
              <a:rPr lang="en-US" sz="1800" dirty="0" err="1">
                <a:latin typeface="Myriad pro"/>
                <a:ea typeface="Calibri"/>
                <a:cs typeface="Arial"/>
              </a:rPr>
              <a:t>cikls</a:t>
            </a:r>
            <a:r>
              <a:rPr lang="en-US" sz="1800" dirty="0">
                <a:latin typeface="Myriad pro"/>
                <a:ea typeface="Calibri"/>
                <a:cs typeface="Arial"/>
              </a:rPr>
              <a:t>).</a:t>
            </a:r>
          </a:p>
          <a:p>
            <a:pPr marL="285750" indent="-285750" algn="just">
              <a:buFont typeface="Arial,Sans-Serif"/>
              <a:buChar char="•"/>
            </a:pPr>
            <a:r>
              <a:rPr lang="en-US" sz="1800" dirty="0">
                <a:latin typeface="Myriad pro"/>
                <a:ea typeface="Calibri"/>
                <a:cs typeface="Arial"/>
              </a:rPr>
              <a:t>LVM GEO WMS </a:t>
            </a:r>
            <a:r>
              <a:rPr lang="en-US" sz="1800" dirty="0" err="1">
                <a:latin typeface="Myriad pro"/>
                <a:ea typeface="Calibri"/>
                <a:cs typeface="Arial"/>
              </a:rPr>
              <a:t>serviss</a:t>
            </a:r>
            <a:r>
              <a:rPr lang="en-US" sz="1800" dirty="0">
                <a:latin typeface="Myriad pro"/>
                <a:ea typeface="Calibri"/>
                <a:cs typeface="Arial"/>
              </a:rPr>
              <a:t>: Zemes </a:t>
            </a:r>
            <a:r>
              <a:rPr lang="en-US" sz="1800" dirty="0" err="1">
                <a:latin typeface="Myriad pro"/>
                <a:ea typeface="Calibri"/>
                <a:cs typeface="Arial"/>
              </a:rPr>
              <a:t>slīpuma</a:t>
            </a:r>
            <a:r>
              <a:rPr lang="en-US" sz="1800" dirty="0">
                <a:latin typeface="Myriad pro"/>
                <a:ea typeface="Calibri"/>
                <a:cs typeface="Arial"/>
              </a:rPr>
              <a:t> </a:t>
            </a:r>
            <a:r>
              <a:rPr lang="en-US" sz="1800" dirty="0" err="1">
                <a:latin typeface="Myriad pro"/>
                <a:ea typeface="Calibri"/>
                <a:cs typeface="Arial"/>
              </a:rPr>
              <a:t>modelis</a:t>
            </a:r>
            <a:r>
              <a:rPr lang="en-US" sz="1800" dirty="0">
                <a:latin typeface="Myriad pro"/>
                <a:ea typeface="Calibri"/>
                <a:cs typeface="Arial"/>
              </a:rPr>
              <a:t> (1. </a:t>
            </a:r>
            <a:r>
              <a:rPr lang="en-US" sz="1800" dirty="0" err="1">
                <a:latin typeface="Myriad pro"/>
                <a:ea typeface="Calibri"/>
                <a:cs typeface="Arial"/>
              </a:rPr>
              <a:t>cikls</a:t>
            </a:r>
            <a:r>
              <a:rPr lang="en-US" sz="1800" dirty="0">
                <a:latin typeface="Myriad pro"/>
                <a:ea typeface="Calibri"/>
                <a:cs typeface="Arial"/>
              </a:rPr>
              <a:t>).</a:t>
            </a:r>
            <a:endParaRPr lang="en-US" sz="1800" dirty="0">
              <a:latin typeface="Myriad pro"/>
            </a:endParaRPr>
          </a:p>
          <a:p>
            <a:endParaRPr lang="en-US" sz="1800" dirty="0">
              <a:latin typeface="Myriad pro"/>
              <a:ea typeface="Calibri"/>
              <a:cs typeface="Calibri"/>
            </a:endParaRPr>
          </a:p>
        </p:txBody>
      </p:sp>
      <p:pic>
        <p:nvPicPr>
          <p:cNvPr id="7" name="Picture 6" descr="A map of a river&#10;&#10;AI-generated content may be incorrect.">
            <a:extLst>
              <a:ext uri="{FF2B5EF4-FFF2-40B4-BE49-F238E27FC236}">
                <a16:creationId xmlns:a16="http://schemas.microsoft.com/office/drawing/2014/main" id="{18AD2CCC-E62B-84DE-997B-9AA6DA084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910" y="1809290"/>
            <a:ext cx="6637233" cy="371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88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25753-8BD5-2A77-D9CE-58F8A7318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5D4D0-6267-C895-1CAA-7284BA1B1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42" y="192255"/>
            <a:ext cx="7233016" cy="12939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>
                <a:latin typeface="Myriad pro"/>
              </a:rPr>
              <a:t>Applūstošās</a:t>
            </a:r>
            <a:r>
              <a:rPr lang="en-US" b="1" dirty="0">
                <a:latin typeface="Myriad pro"/>
              </a:rPr>
              <a:t> </a:t>
            </a:r>
            <a:r>
              <a:rPr lang="en-US" b="1" dirty="0" err="1">
                <a:latin typeface="Myriad pro"/>
              </a:rPr>
              <a:t>teritorijas</a:t>
            </a:r>
            <a:endParaRPr lang="en-US" dirty="0" err="1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85A2C0F-8F0B-75C7-64B2-A5E978C6C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6442" y="1402222"/>
            <a:ext cx="4524529" cy="501041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algn="just">
              <a:buFont typeface="Arial,Sans-Serif"/>
              <a:buChar char="•"/>
            </a:pPr>
            <a:r>
              <a:rPr lang="en-US" sz="1800" b="1" u="sng" dirty="0" err="1">
                <a:latin typeface="Myriad pro"/>
                <a:cs typeface="Arial"/>
              </a:rPr>
              <a:t>Applūstošo</a:t>
            </a:r>
            <a:r>
              <a:rPr lang="en-US" sz="1800" b="1" u="sng" dirty="0">
                <a:latin typeface="Myriad pro"/>
                <a:cs typeface="Arial"/>
              </a:rPr>
              <a:t> </a:t>
            </a:r>
            <a:r>
              <a:rPr lang="en-US" sz="1800" b="1" u="sng" dirty="0" err="1">
                <a:latin typeface="Myriad pro"/>
                <a:cs typeface="Arial"/>
              </a:rPr>
              <a:t>teritoriju</a:t>
            </a:r>
            <a:r>
              <a:rPr lang="en-US" sz="1800" b="1" u="sng" dirty="0">
                <a:latin typeface="Myriad pro"/>
                <a:cs typeface="Arial"/>
              </a:rPr>
              <a:t> </a:t>
            </a:r>
            <a:r>
              <a:rPr lang="en-US" sz="1800" b="1" u="sng" dirty="0" err="1">
                <a:latin typeface="Myriad pro"/>
                <a:cs typeface="Arial"/>
              </a:rPr>
              <a:t>modelis</a:t>
            </a:r>
            <a:r>
              <a:rPr lang="en-US" sz="1800" b="1" u="sng" dirty="0">
                <a:latin typeface="Myriad pro"/>
                <a:cs typeface="Arial"/>
              </a:rPr>
              <a:t> (</a:t>
            </a:r>
            <a:r>
              <a:rPr lang="en-US" sz="1800" b="1" u="sng" dirty="0" err="1">
                <a:latin typeface="Myriad pro"/>
                <a:cs typeface="Arial"/>
              </a:rPr>
              <a:t>ar</a:t>
            </a:r>
            <a:r>
              <a:rPr lang="en-US" sz="1800" b="1" u="sng" dirty="0">
                <a:latin typeface="Myriad pro"/>
                <a:cs typeface="Arial"/>
              </a:rPr>
              <a:t> 10% </a:t>
            </a:r>
            <a:r>
              <a:rPr lang="en-US" sz="1800" b="1" u="sng" dirty="0" err="1">
                <a:latin typeface="Myriad pro"/>
                <a:cs typeface="Arial"/>
              </a:rPr>
              <a:t>applūduma</a:t>
            </a:r>
            <a:r>
              <a:rPr lang="en-US" sz="1800" b="1" u="sng" dirty="0">
                <a:latin typeface="Myriad pro"/>
                <a:cs typeface="Arial"/>
              </a:rPr>
              <a:t> </a:t>
            </a:r>
            <a:r>
              <a:rPr lang="en-US" sz="1800" b="1" u="sng" dirty="0" err="1">
                <a:latin typeface="Myriad pro"/>
                <a:cs typeface="Arial"/>
              </a:rPr>
              <a:t>varbūtību</a:t>
            </a:r>
            <a:r>
              <a:rPr lang="en-US" sz="1800" b="1" u="sng" dirty="0">
                <a:latin typeface="Myriad pro"/>
                <a:cs typeface="Arial"/>
              </a:rPr>
              <a:t>)</a:t>
            </a:r>
          </a:p>
          <a:p>
            <a:pPr marL="285750" indent="-285750" algn="just">
              <a:buFont typeface="Arial,Sans-Serif"/>
              <a:buChar char="•"/>
            </a:pPr>
            <a:r>
              <a:rPr lang="en-US" sz="1800" dirty="0">
                <a:latin typeface="Myriad pro"/>
                <a:ea typeface="+mn-lt"/>
                <a:cs typeface="+mn-lt"/>
              </a:rPr>
              <a:t>ES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nozīmes</a:t>
            </a:r>
            <a:r>
              <a:rPr lang="en-US" sz="1800" dirty="0">
                <a:latin typeface="Myriad pro"/>
                <a:ea typeface="+mn-lt"/>
                <a:cs typeface="+mn-lt"/>
              </a:rPr>
              <a:t> ĪA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biotopu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dati</a:t>
            </a:r>
            <a:r>
              <a:rPr lang="en-US" sz="1800" dirty="0">
                <a:latin typeface="Myriad pro"/>
                <a:ea typeface="+mn-lt"/>
                <a:cs typeface="+mn-lt"/>
              </a:rPr>
              <a:t>,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kuri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varētu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liecināt</a:t>
            </a:r>
            <a:r>
              <a:rPr lang="en-US" sz="1800" dirty="0">
                <a:latin typeface="Myriad pro"/>
                <a:ea typeface="+mn-lt"/>
                <a:cs typeface="+mn-lt"/>
              </a:rPr>
              <a:t> par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potenciāli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applūstošajām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teritorijām</a:t>
            </a:r>
            <a:r>
              <a:rPr lang="en-US" sz="1800" dirty="0">
                <a:latin typeface="Myriad pro"/>
                <a:ea typeface="+mn-lt"/>
                <a:cs typeface="+mn-lt"/>
              </a:rPr>
              <a:t>.</a:t>
            </a:r>
            <a:endParaRPr lang="en-US" sz="1800" dirty="0">
              <a:latin typeface="Myriad pro"/>
              <a:cs typeface="Arial"/>
            </a:endParaRPr>
          </a:p>
          <a:p>
            <a:pPr marL="285750" indent="-285750" algn="just">
              <a:buFont typeface="Arial,Sans-Serif"/>
              <a:buChar char="•"/>
            </a:pPr>
            <a:r>
              <a:rPr lang="lv-LV" sz="1800" dirty="0">
                <a:latin typeface="Myriad pro"/>
                <a:ea typeface="Calibri"/>
                <a:cs typeface="Arial"/>
              </a:rPr>
              <a:t>A</a:t>
            </a:r>
            <a:r>
              <a:rPr lang="en-US" sz="1800" dirty="0" err="1">
                <a:latin typeface="Myriad pro"/>
                <a:ea typeface="+mn-lt"/>
                <a:cs typeface="Arial"/>
              </a:rPr>
              <a:t>pplūstošo</a:t>
            </a:r>
            <a:r>
              <a:rPr lang="en-US" sz="1800" dirty="0">
                <a:latin typeface="Myriad pro"/>
                <a:ea typeface="+mn-lt"/>
                <a:cs typeface="Arial"/>
              </a:rPr>
              <a:t> </a:t>
            </a:r>
            <a:r>
              <a:rPr lang="en-US" sz="1800" dirty="0" err="1">
                <a:latin typeface="Myriad pro"/>
                <a:ea typeface="+mn-lt"/>
                <a:cs typeface="Arial"/>
              </a:rPr>
              <a:t>vietu</a:t>
            </a:r>
            <a:r>
              <a:rPr lang="en-US" sz="1800" dirty="0">
                <a:latin typeface="Myriad pro"/>
                <a:ea typeface="+mn-lt"/>
                <a:cs typeface="Arial"/>
              </a:rPr>
              <a:t> </a:t>
            </a:r>
            <a:r>
              <a:rPr lang="en-US" sz="1800" dirty="0" err="1">
                <a:latin typeface="Myriad pro"/>
                <a:ea typeface="+mn-lt"/>
                <a:cs typeface="Arial"/>
              </a:rPr>
              <a:t>vektor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dati</a:t>
            </a:r>
            <a:r>
              <a:rPr lang="en-US" sz="1800" dirty="0">
                <a:latin typeface="Myriad pro"/>
                <a:ea typeface="+mn-lt"/>
                <a:cs typeface="+mn-lt"/>
              </a:rPr>
              <a:t> no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Mazsalacas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novada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teritorijas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plānojuma</a:t>
            </a:r>
            <a:r>
              <a:rPr lang="en-US" sz="1800" dirty="0">
                <a:latin typeface="Myriad pro"/>
                <a:ea typeface="+mn-lt"/>
                <a:cs typeface="+mn-lt"/>
              </a:rPr>
              <a:t> 2013. - 2024.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gadam</a:t>
            </a:r>
            <a:r>
              <a:rPr lang="en-US" sz="1800" dirty="0">
                <a:latin typeface="Myriad pro"/>
                <a:ea typeface="+mn-lt"/>
                <a:cs typeface="+mn-lt"/>
              </a:rPr>
              <a:t>.</a:t>
            </a:r>
          </a:p>
          <a:p>
            <a:pPr marL="285750" indent="-285750" algn="just">
              <a:buFont typeface="Arial,Sans-Serif"/>
              <a:buChar char="•"/>
            </a:pPr>
            <a:r>
              <a:rPr lang="en-US" sz="1800" dirty="0" err="1">
                <a:latin typeface="Myriad pro"/>
                <a:ea typeface="+mn-lt"/>
                <a:cs typeface="+mn-lt"/>
              </a:rPr>
              <a:t>Topogrāfiskā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karte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mērogā</a:t>
            </a:r>
            <a:r>
              <a:rPr lang="en-US" sz="1800" dirty="0">
                <a:latin typeface="Myriad pro"/>
                <a:ea typeface="+mn-lt"/>
                <a:cs typeface="+mn-lt"/>
              </a:rPr>
              <a:t> 1:10 000 © Latvijas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Ģeotelpiskās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informācijas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aģentūra</a:t>
            </a:r>
            <a:r>
              <a:rPr lang="en-US" sz="1800" dirty="0">
                <a:latin typeface="Myriad pro"/>
                <a:ea typeface="+mn-lt"/>
                <a:cs typeface="+mn-lt"/>
              </a:rPr>
              <a:t>, 2009. – 2016. gads.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Ģeotelpiskās</a:t>
            </a:r>
            <a:r>
              <a:rPr lang="en-US" sz="1800" dirty="0">
                <a:latin typeface="Myriad pro"/>
                <a:ea typeface="+mn-lt"/>
                <a:cs typeface="+mn-lt"/>
              </a:rPr>
              <a:t> datu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kopas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identifikators</a:t>
            </a:r>
            <a:r>
              <a:rPr lang="en-US" sz="1800" dirty="0">
                <a:latin typeface="Myriad pro"/>
                <a:ea typeface="+mn-lt"/>
                <a:cs typeface="+mn-lt"/>
              </a:rPr>
              <a:t> un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nosaukums</a:t>
            </a:r>
            <a:r>
              <a:rPr lang="en-US" sz="1800" dirty="0">
                <a:latin typeface="Myriad pro"/>
                <a:ea typeface="+mn-lt"/>
                <a:cs typeface="+mn-lt"/>
              </a:rPr>
              <a:t>: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topogrāfiskā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karte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mērogā</a:t>
            </a:r>
            <a:r>
              <a:rPr lang="en-US" sz="1800" dirty="0">
                <a:latin typeface="Myriad pro"/>
                <a:ea typeface="+mn-lt"/>
                <a:cs typeface="+mn-lt"/>
              </a:rPr>
              <a:t> 1:10 000 bez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reljefa</a:t>
            </a:r>
            <a:r>
              <a:rPr lang="en-US" sz="1800" dirty="0">
                <a:latin typeface="Myriad pro"/>
                <a:ea typeface="+mn-lt"/>
                <a:cs typeface="+mn-lt"/>
              </a:rPr>
              <a:t> </a:t>
            </a:r>
            <a:r>
              <a:rPr lang="en-US" sz="1800" dirty="0" err="1">
                <a:latin typeface="Myriad pro"/>
                <a:ea typeface="+mn-lt"/>
                <a:cs typeface="+mn-lt"/>
              </a:rPr>
              <a:t>datiem</a:t>
            </a:r>
            <a:r>
              <a:rPr lang="en-US" sz="1800" dirty="0">
                <a:latin typeface="Myriad pro"/>
                <a:ea typeface="+mn-lt"/>
                <a:cs typeface="+mn-lt"/>
              </a:rPr>
              <a:t> ID:LVA.LGIA.TOPO10.v3.</a:t>
            </a:r>
          </a:p>
          <a:p>
            <a:pPr marL="285750" indent="-285750" algn="just">
              <a:buFont typeface="Arial,Sans-Serif"/>
              <a:buChar char="•"/>
            </a:pPr>
            <a:r>
              <a:rPr lang="en-US" sz="1800" dirty="0">
                <a:latin typeface="Myriad pro"/>
                <a:ea typeface="Calibri"/>
                <a:cs typeface="Arial"/>
              </a:rPr>
              <a:t>LĢIA 7. </a:t>
            </a:r>
            <a:r>
              <a:rPr lang="en-US" sz="1800" dirty="0" err="1">
                <a:latin typeface="Myriad pro"/>
                <a:ea typeface="Calibri"/>
                <a:cs typeface="Arial"/>
              </a:rPr>
              <a:t>cikla</a:t>
            </a:r>
            <a:r>
              <a:rPr lang="en-US" sz="1800" dirty="0">
                <a:latin typeface="Myriad pro"/>
                <a:ea typeface="Calibri"/>
                <a:cs typeface="Arial"/>
              </a:rPr>
              <a:t> </a:t>
            </a:r>
            <a:r>
              <a:rPr lang="en-US" sz="1800" dirty="0" err="1">
                <a:latin typeface="Myriad pro"/>
                <a:ea typeface="Calibri"/>
                <a:cs typeface="Arial"/>
              </a:rPr>
              <a:t>orotofoto</a:t>
            </a:r>
            <a:r>
              <a:rPr lang="en-US" sz="1800" dirty="0">
                <a:latin typeface="Myriad pro"/>
                <a:ea typeface="Calibri"/>
                <a:cs typeface="Arial"/>
              </a:rPr>
              <a:t> </a:t>
            </a:r>
            <a:r>
              <a:rPr lang="en-US" sz="1800" dirty="0" err="1">
                <a:latin typeface="Myriad pro"/>
                <a:ea typeface="Calibri"/>
                <a:cs typeface="Arial"/>
              </a:rPr>
              <a:t>karte</a:t>
            </a:r>
            <a:r>
              <a:rPr lang="en-US" sz="1800" dirty="0">
                <a:latin typeface="Myriad pro"/>
                <a:ea typeface="Calibri"/>
                <a:cs typeface="Arial"/>
              </a:rPr>
              <a:t>.</a:t>
            </a:r>
            <a:endParaRPr lang="en-US" sz="1800" dirty="0">
              <a:latin typeface="Myriad pro"/>
            </a:endParaRPr>
          </a:p>
          <a:p>
            <a:endParaRPr lang="en-US" sz="1800" dirty="0">
              <a:latin typeface="Myriad pro"/>
              <a:ea typeface="Calibri"/>
              <a:cs typeface="Calibri"/>
            </a:endParaRPr>
          </a:p>
        </p:txBody>
      </p:sp>
      <p:pic>
        <p:nvPicPr>
          <p:cNvPr id="3" name="Picture 2" descr="A map of a river&#10;&#10;AI-generated content may be incorrect.">
            <a:extLst>
              <a:ext uri="{FF2B5EF4-FFF2-40B4-BE49-F238E27FC236}">
                <a16:creationId xmlns:a16="http://schemas.microsoft.com/office/drawing/2014/main" id="{98EFD055-D0AF-58EA-D9C6-3E2473EDB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81" y="719380"/>
            <a:ext cx="6155679" cy="52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E0A8C-C8B4-4C95-CD00-E56CFAD82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F32AC-C816-D99A-E69C-B6B834B1D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39" y="185979"/>
            <a:ext cx="1055223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lv-LV" sz="1800" b="1" dirty="0">
                <a:solidFill>
                  <a:srgbClr val="000000"/>
                </a:solidFill>
                <a:latin typeface="Myriad pro"/>
                <a:ea typeface="+mj-lt"/>
                <a:cs typeface="+mj-lt"/>
              </a:rPr>
              <a:t>Ministru kabineta 2008. gada 3. jūnija noteikumu Nr. 406 “Virszemes ūdensobjektu aizsargjoslu noteikšanas metodika”</a:t>
            </a:r>
            <a:r>
              <a:rPr lang="lv-LV" sz="1800" b="1" dirty="0">
                <a:solidFill>
                  <a:srgbClr val="000000"/>
                </a:solidFill>
                <a:latin typeface="Myriad pro"/>
                <a:ea typeface="Calibri Light"/>
                <a:cs typeface="Calibri Light"/>
              </a:rPr>
              <a:t> 6. punkts: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Virszemes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ūdensobjektam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ar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skaidri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izteiktu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stāvu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pamatkrastu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aizsargjoslu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nosaka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no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tā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augšējās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krants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, ja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krasta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nogāzes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slīpums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ir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lielāks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par </a:t>
            </a:r>
            <a:r>
              <a:rPr lang="en-US" sz="1800" b="1" u="sng" dirty="0">
                <a:solidFill>
                  <a:srgbClr val="414142"/>
                </a:solidFill>
                <a:latin typeface="Myriad pro"/>
                <a:cs typeface="Arial"/>
              </a:rPr>
              <a:t>25–30 </a:t>
            </a:r>
            <a:r>
              <a:rPr lang="en-US" sz="1800" b="1" u="sng" dirty="0" err="1">
                <a:solidFill>
                  <a:srgbClr val="414142"/>
                </a:solidFill>
                <a:latin typeface="Myriad pro"/>
                <a:cs typeface="Arial"/>
              </a:rPr>
              <a:t>grādiem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vai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applūstošā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teritorija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robežojas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ar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pamatkrasta</a:t>
            </a:r>
            <a:r>
              <a:rPr lang="en-US" sz="1800" b="1" dirty="0">
                <a:solidFill>
                  <a:srgbClr val="414142"/>
                </a:solidFill>
                <a:latin typeface="Myriad pro"/>
                <a:cs typeface="Arial"/>
              </a:rPr>
              <a:t> </a:t>
            </a:r>
            <a:r>
              <a:rPr lang="en-US" sz="1800" b="1" dirty="0" err="1">
                <a:solidFill>
                  <a:srgbClr val="414142"/>
                </a:solidFill>
                <a:latin typeface="Myriad pro"/>
                <a:cs typeface="Arial"/>
              </a:rPr>
              <a:t>pakāj</a:t>
            </a:r>
            <a:r>
              <a:rPr lang="en-US" sz="1800" dirty="0" err="1">
                <a:solidFill>
                  <a:srgbClr val="414142"/>
                </a:solidFill>
                <a:latin typeface="Myriad pro"/>
                <a:cs typeface="Arial"/>
              </a:rPr>
              <a:t>i</a:t>
            </a:r>
            <a:r>
              <a:rPr lang="en-US" sz="1800" dirty="0">
                <a:solidFill>
                  <a:srgbClr val="414142"/>
                </a:solidFill>
                <a:latin typeface="Myriad pro"/>
                <a:cs typeface="Arial"/>
              </a:rPr>
              <a:t>.</a:t>
            </a:r>
            <a:endParaRPr lang="en-US" sz="1800" dirty="0">
              <a:latin typeface="Myriad pro"/>
              <a:ea typeface="Calibri Light"/>
              <a:cs typeface="Calibri Light"/>
            </a:endParaRPr>
          </a:p>
        </p:txBody>
      </p:sp>
      <p:pic>
        <p:nvPicPr>
          <p:cNvPr id="4" name="Picture 3" descr="A map of a river&#10;&#10;AI-generated content may be incorrect.">
            <a:extLst>
              <a:ext uri="{FF2B5EF4-FFF2-40B4-BE49-F238E27FC236}">
                <a16:creationId xmlns:a16="http://schemas.microsoft.com/office/drawing/2014/main" id="{A42EEF5E-BA52-85BF-83E2-DC42CC19E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997" y="1648607"/>
            <a:ext cx="7963824" cy="49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50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5A06A-C8CA-F66F-6C23-989DA4715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D486A-2DD2-CDF6-9D32-0ABF6E246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723" y="-25"/>
            <a:ext cx="1080800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 err="1">
                <a:latin typeface="Myriad pro"/>
              </a:rPr>
              <a:t>Aizsargjoslas</a:t>
            </a:r>
            <a:r>
              <a:rPr lang="en-US" sz="2800" b="1" dirty="0">
                <a:latin typeface="Myriad pro"/>
              </a:rPr>
              <a:t> </a:t>
            </a:r>
            <a:r>
              <a:rPr lang="en-US" sz="2800" b="1" dirty="0" err="1">
                <a:latin typeface="Myriad pro"/>
              </a:rPr>
              <a:t>minimālā</a:t>
            </a:r>
            <a:r>
              <a:rPr lang="en-US" sz="2800" b="1" dirty="0">
                <a:latin typeface="Myriad pro"/>
              </a:rPr>
              <a:t> </a:t>
            </a:r>
            <a:r>
              <a:rPr lang="en-US" sz="2800" b="1" dirty="0" err="1">
                <a:latin typeface="Myriad pro"/>
              </a:rPr>
              <a:t>platuma</a:t>
            </a:r>
            <a:r>
              <a:rPr lang="en-US" sz="2800" b="1" dirty="0">
                <a:latin typeface="Myriad pro"/>
              </a:rPr>
              <a:t> </a:t>
            </a:r>
            <a:r>
              <a:rPr lang="en-US" sz="2800" b="1" dirty="0" err="1">
                <a:latin typeface="Myriad pro"/>
              </a:rPr>
              <a:t>atskaites</a:t>
            </a:r>
            <a:r>
              <a:rPr lang="en-US" sz="2800" b="1" dirty="0">
                <a:latin typeface="Myriad pro"/>
              </a:rPr>
              <a:t> </a:t>
            </a:r>
            <a:r>
              <a:rPr lang="en-US" sz="2800" b="1" dirty="0" err="1">
                <a:latin typeface="Myriad pro"/>
              </a:rPr>
              <a:t>punkta</a:t>
            </a:r>
            <a:r>
              <a:rPr lang="en-US" sz="2800" b="1" dirty="0">
                <a:latin typeface="Myriad pro"/>
              </a:rPr>
              <a:t> </a:t>
            </a:r>
            <a:r>
              <a:rPr lang="en-US" sz="2800" b="1" dirty="0" err="1">
                <a:latin typeface="Myriad pro"/>
              </a:rPr>
              <a:t>noteikšana</a:t>
            </a:r>
          </a:p>
        </p:txBody>
      </p:sp>
      <p:pic>
        <p:nvPicPr>
          <p:cNvPr id="6" name="Picture 5" descr="A screenshot of a computer generated map&#10;&#10;AI-generated content may be incorrect.">
            <a:extLst>
              <a:ext uri="{FF2B5EF4-FFF2-40B4-BE49-F238E27FC236}">
                <a16:creationId xmlns:a16="http://schemas.microsoft.com/office/drawing/2014/main" id="{A2EEC709-3CE7-8F4F-157B-377E59A3D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981" y="1179547"/>
            <a:ext cx="8097140" cy="53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37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f714cf1-cc56-4c7d-a8bc-7cc251a5358d" xsi:nil="true"/>
    <lcf76f155ced4ddcb4097134ff3c332f xmlns="2eb71c96-6476-4a71-8a11-d273c5a487c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98452955E81A4F44AD6DFCB4B62FA90F" ma:contentTypeVersion="15" ma:contentTypeDescription="Izveidot jaunu dokumentu." ma:contentTypeScope="" ma:versionID="b9db8691d5dbd0a4a7715a297bfff2d7">
  <xsd:schema xmlns:xsd="http://www.w3.org/2001/XMLSchema" xmlns:xs="http://www.w3.org/2001/XMLSchema" xmlns:p="http://schemas.microsoft.com/office/2006/metadata/properties" xmlns:ns2="2eb71c96-6476-4a71-8a11-d273c5a487c9" xmlns:ns3="0f714cf1-cc56-4c7d-a8bc-7cc251a5358d" targetNamespace="http://schemas.microsoft.com/office/2006/metadata/properties" ma:root="true" ma:fieldsID="13d164d34182f29b3c59fd530edfab59" ns2:_="" ns3:_="">
    <xsd:import namespace="2eb71c96-6476-4a71-8a11-d273c5a487c9"/>
    <xsd:import namespace="0f714cf1-cc56-4c7d-a8bc-7cc251a535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71c96-6476-4a71-8a11-d273c5a487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Attēlu atzīmes" ma:readOnly="false" ma:fieldId="{5cf76f15-5ced-4ddc-b409-7134ff3c332f}" ma:taxonomyMulti="true" ma:sspId="550e1e53-5410-4bdb-8c8a-c3d0be1f47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714cf1-cc56-4c7d-a8bc-7cc251a5358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Koplietots 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Koplietots ar: detalizēt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b0f5451-f410-46fc-ada6-3d0598dddc31}" ma:internalName="TaxCatchAll" ma:showField="CatchAllData" ma:web="0f714cf1-cc56-4c7d-a8bc-7cc251a535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E6E8A7-3A99-4207-B10B-6B091AB486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D31882-199F-4DB1-A1B0-A1BD160F4832}">
  <ds:schemaRefs>
    <ds:schemaRef ds:uri="http://schemas.microsoft.com/office/2006/metadata/properties"/>
    <ds:schemaRef ds:uri="http://schemas.microsoft.com/office/infopath/2007/PartnerControls"/>
    <ds:schemaRef ds:uri="0f714cf1-cc56-4c7d-a8bc-7cc251a5358d"/>
    <ds:schemaRef ds:uri="2eb71c96-6476-4a71-8a11-d273c5a487c9"/>
  </ds:schemaRefs>
</ds:datastoreItem>
</file>

<file path=customXml/itemProps3.xml><?xml version="1.0" encoding="utf-8"?>
<ds:datastoreItem xmlns:ds="http://schemas.openxmlformats.org/officeDocument/2006/customXml" ds:itemID="{68D0670F-B65C-4E35-818B-C709DB13C8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b71c96-6476-4a71-8a11-d273c5a487c9"/>
    <ds:schemaRef ds:uri="0f714cf1-cc56-4c7d-a8bc-7cc251a535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789</Words>
  <Application>Microsoft Office PowerPoint</Application>
  <PresentationFormat>Widescreen</PresentationFormat>
  <Paragraphs>61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Arial,Sans-Serif</vt:lpstr>
      <vt:lpstr>Calibri</vt:lpstr>
      <vt:lpstr>Calibri Light</vt:lpstr>
      <vt:lpstr>Myriad pro</vt:lpstr>
      <vt:lpstr>Office Theme</vt:lpstr>
      <vt:lpstr>1_Office Theme</vt:lpstr>
      <vt:lpstr>PowerPoint Presentation</vt:lpstr>
      <vt:lpstr>LIFE IS SALACA pieredze ūdensobjektu aizsargjoslu noteikšanā</vt:lpstr>
      <vt:lpstr>PowerPoint Presentation</vt:lpstr>
      <vt:lpstr>Aizsargjoslu noteikšanā ir jāievēro Aizsargjoslu likumā un Ministru kabineta 2008. gada 3. jūnija noteikumos Nr. 406 “Virszemes ūdensobjektu aizsargjoslu noteikšanas metodika” noteiktās prasības.</vt:lpstr>
      <vt:lpstr>PowerPoint Presentation</vt:lpstr>
      <vt:lpstr>Erozijas riska vietas</vt:lpstr>
      <vt:lpstr>Applūstošās teritorijas</vt:lpstr>
      <vt:lpstr>Ministru kabineta 2008. gada 3. jūnija noteikumu Nr. 406 “Virszemes ūdensobjektu aizsargjoslu noteikšanas metodika” 6. punkts: Virszemes ūdensobjektam ar skaidri izteiktu stāvu pamatkrastu aizsargjoslu nosaka no tā augšējās krants, ja krasta nogāzes slīpums ir lielāks par 25–30 grādiem vai applūstošā teritorija robežojas ar pamatkrasta pakāji.</vt:lpstr>
      <vt:lpstr>Aizsargjoslas minimālā platuma atskaites punkta noteikšana</vt:lpstr>
      <vt:lpstr>Aizsargjoslu salīdzinājums</vt:lpstr>
      <vt:lpstr>Secinājumi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Liene</dc:creator>
  <cp:lastModifiedBy>Maija Bumbiere</cp:lastModifiedBy>
  <cp:revision>1088</cp:revision>
  <dcterms:created xsi:type="dcterms:W3CDTF">2024-01-10T19:21:28Z</dcterms:created>
  <dcterms:modified xsi:type="dcterms:W3CDTF">2025-02-13T07:25:52Z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0x01010098452955E81A4F44AD6DFCB4B62FA90F</vt:lpwstr>
  </property>
  <property fmtid="{D5CDD505-2E9C-101B-9397-08002B2CF9AE}" pid="3" name="MediaServiceImageTags">
    <vt:lpwstr/>
  </property>
</Properties>
</file>