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1FC"/>
    <a:srgbClr val="2DB2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45" autoAdjust="0"/>
    <p:restoredTop sz="94660"/>
  </p:normalViewPr>
  <p:slideViewPr>
    <p:cSldViewPr snapToGrid="0">
      <p:cViewPr>
        <p:scale>
          <a:sx n="100" d="100"/>
          <a:sy n="100" d="100"/>
        </p:scale>
        <p:origin x="1602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08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5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65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1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62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7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9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1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11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4264-8DA7-44C3-87B1-23D968C8B4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3143-B111-4E06-9263-F351D9ECF27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91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34264-8DA7-44C3-87B1-23D968C8B409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43143-B111-4E06-9263-F351D9ECF27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7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9F4C3EF8-5D05-377F-1E3A-E36488B0B7D1}"/>
              </a:ext>
            </a:extLst>
          </p:cNvPr>
          <p:cNvSpPr>
            <a:spLocks/>
          </p:cNvSpPr>
          <p:nvPr/>
        </p:nvSpPr>
        <p:spPr>
          <a:xfrm>
            <a:off x="0" y="1068015"/>
            <a:ext cx="6857504" cy="105796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FB7D88-D8C5-DB9D-E1F4-2E0E7A11A14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213760" y="199220"/>
            <a:ext cx="5957335" cy="1483423"/>
            <a:chOff x="-213760" y="199220"/>
            <a:chExt cx="5957335" cy="148342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44A9707-26F7-87E9-6C3D-7C5AE7A6D0E9}"/>
                </a:ext>
              </a:extLst>
            </p:cNvPr>
            <p:cNvSpPr>
              <a:spLocks/>
            </p:cNvSpPr>
            <p:nvPr/>
          </p:nvSpPr>
          <p:spPr>
            <a:xfrm>
              <a:off x="-213760" y="199220"/>
              <a:ext cx="5862085" cy="1426020"/>
            </a:xfrm>
            <a:prstGeom prst="roundRect">
              <a:avLst/>
            </a:prstGeom>
            <a:solidFill>
              <a:srgbClr val="2DB2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EDE64F9B-A5CD-E6EB-15B2-6BDFFE786CE9}"/>
                </a:ext>
              </a:extLst>
            </p:cNvPr>
            <p:cNvSpPr txBox="1">
              <a:spLocks/>
            </p:cNvSpPr>
            <p:nvPr/>
          </p:nvSpPr>
          <p:spPr>
            <a:xfrm>
              <a:off x="114320" y="354652"/>
              <a:ext cx="5484498" cy="614628"/>
            </a:xfrm>
            <a:prstGeom prst="rect">
              <a:avLst/>
            </a:prstGeom>
            <a:solidFill>
              <a:srgbClr val="2DB2BB"/>
            </a:solidFill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b="1" dirty="0">
                  <a:solidFill>
                    <a:schemeClr val="bg1"/>
                  </a:solidFill>
                </a:rPr>
                <a:t>From circular economy to social innovation: ecosystem governance and marine by-products </a:t>
              </a:r>
              <a:r>
                <a:rPr lang="en-US" sz="1800" b="1" dirty="0" err="1">
                  <a:solidFill>
                    <a:schemeClr val="bg1"/>
                  </a:solidFill>
                </a:rPr>
                <a:t>valorisation</a:t>
              </a:r>
              <a:r>
                <a:rPr lang="en-US" sz="1800" b="1" dirty="0">
                  <a:solidFill>
                    <a:schemeClr val="bg1"/>
                  </a:solidFill>
                </a:rPr>
                <a:t> in Sicily</a:t>
              </a:r>
            </a:p>
          </p:txBody>
        </p:sp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4170B88C-1EF5-DBD5-7BD4-24A7E7D3C115}"/>
                </a:ext>
              </a:extLst>
            </p:cNvPr>
            <p:cNvSpPr txBox="1">
              <a:spLocks/>
            </p:cNvSpPr>
            <p:nvPr/>
          </p:nvSpPr>
          <p:spPr>
            <a:xfrm>
              <a:off x="161912" y="969280"/>
              <a:ext cx="5486413" cy="6146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lv-LV" sz="700" i="1" dirty="0"/>
                <a:t>MARCHAN GONZALEZ, Michelle Magriet¹; PERGOLIZZI, Valerio¹; OTTAVIANI AALMO, Giovanna² </a:t>
              </a:r>
              <a:r>
                <a:rPr lang="it-IT" sz="700" i="1" dirty="0"/>
                <a:t>; </a:t>
              </a:r>
              <a:r>
                <a:rPr lang="lv-LV" sz="700" i="1" dirty="0"/>
                <a:t>MANUGUERRA, Simona¹; CURCURACI, Eleonora¹</a:t>
              </a:r>
              <a:endParaRPr lang="it-IT" sz="700" i="1" dirty="0"/>
            </a:p>
          </p:txBody>
        </p:sp>
        <p:sp>
          <p:nvSpPr>
            <p:cNvPr id="2" name="Subtitle 2">
              <a:extLst>
                <a:ext uri="{FF2B5EF4-FFF2-40B4-BE49-F238E27FC236}">
                  <a16:creationId xmlns:a16="http://schemas.microsoft.com/office/drawing/2014/main" id="{725771C2-AF70-1877-72C1-7F9C1C5BB384}"/>
                </a:ext>
              </a:extLst>
            </p:cNvPr>
            <p:cNvSpPr txBox="1">
              <a:spLocks/>
            </p:cNvSpPr>
            <p:nvPr/>
          </p:nvSpPr>
          <p:spPr>
            <a:xfrm>
              <a:off x="152386" y="1068015"/>
              <a:ext cx="5591189" cy="6146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lv-LV" sz="800" i="1" dirty="0"/>
                <a:t>¹ University of Palermo, Palermo, Italy</a:t>
              </a:r>
              <a:endParaRPr lang="it-IT" sz="800" i="1" dirty="0"/>
            </a:p>
            <a:p>
              <a:pPr algn="l">
                <a:spcBef>
                  <a:spcPts val="0"/>
                </a:spcBef>
              </a:pPr>
              <a:r>
                <a:rPr lang="lv-LV" sz="800" i="1" dirty="0"/>
                <a:t>² Department of Economics and Society, Norwegian Institute of Bioeconomy Research (NIBIO), NO-1433 Ås, Norway</a:t>
              </a:r>
              <a:endParaRPr lang="en-US" sz="800" i="1" dirty="0"/>
            </a:p>
          </p:txBody>
        </p:sp>
      </p:grpSp>
      <p:pic>
        <p:nvPicPr>
          <p:cNvPr id="13" name="Picture 12" descr="A black background with blue dots">
            <a:extLst>
              <a:ext uri="{FF2B5EF4-FFF2-40B4-BE49-F238E27FC236}">
                <a16:creationId xmlns:a16="http://schemas.microsoft.com/office/drawing/2014/main" id="{C332973B-BD03-6CDE-CAD0-F3BC1FB6F85A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1575" y="-236913"/>
            <a:ext cx="12619123" cy="120646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803E1-243F-EEE8-431D-A0C1D65ED8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4726" y="11647646"/>
            <a:ext cx="6879332" cy="569780"/>
            <a:chOff x="0" y="7393483"/>
            <a:chExt cx="6879332" cy="569780"/>
          </a:xfrm>
        </p:grpSpPr>
        <p:sp>
          <p:nvSpPr>
            <p:cNvPr id="15" name="Text Box 2">
              <a:extLst>
                <a:ext uri="{FF2B5EF4-FFF2-40B4-BE49-F238E27FC236}">
                  <a16:creationId xmlns:a16="http://schemas.microsoft.com/office/drawing/2014/main" id="{A8DF0FE9-F10A-4E9C-FBB9-0F0F6A7672B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567704" y="7444337"/>
              <a:ext cx="2005965" cy="518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51435" tIns="25718" rIns="51435" bIns="25718" anchor="t" anchorCtr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en-US" sz="675" b="1" dirty="0">
                  <a:latin typeface="Noto Sans" panose="020B05020405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FORTHEM international conference</a:t>
              </a:r>
            </a:p>
            <a:p>
              <a:pPr algn="ctr">
                <a:lnSpc>
                  <a:spcPct val="107000"/>
                </a:lnSpc>
              </a:pPr>
              <a:r>
                <a:rPr lang="en-US" sz="700" b="1" dirty="0">
                  <a:solidFill>
                    <a:srgbClr val="2DB2BB"/>
                  </a:solidFill>
                  <a:latin typeface="Noto Sans" panose="020B05020405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Democratic and Responsible Bio Innovation</a:t>
              </a:r>
            </a:p>
            <a:p>
              <a:pPr algn="ctr">
                <a:lnSpc>
                  <a:spcPct val="107000"/>
                </a:lnSpc>
              </a:pPr>
              <a:r>
                <a:rPr lang="lv-LV" sz="800" b="1" i="1" dirty="0">
                  <a:effectLst/>
                  <a:latin typeface="Noto Sans" panose="020B0502040504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March 11-13, 2026</a:t>
              </a:r>
            </a:p>
          </p:txBody>
        </p:sp>
        <p:pic>
          <p:nvPicPr>
            <p:cNvPr id="16" name="Picture 15" descr="A map of europe with black dots&#10;&#10;Description automatically generated">
              <a:extLst>
                <a:ext uri="{FF2B5EF4-FFF2-40B4-BE49-F238E27FC236}">
                  <a16:creationId xmlns:a16="http://schemas.microsoft.com/office/drawing/2014/main" id="{A326803D-4E92-D6D2-240C-588B81317014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5137" y="7393483"/>
              <a:ext cx="1215152" cy="544354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3364728-EE64-3E49-81F1-53EFB63F61B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7598998"/>
              <a:ext cx="3255653" cy="139619"/>
            </a:xfrm>
            <a:prstGeom prst="roundRect">
              <a:avLst/>
            </a:prstGeom>
            <a:solidFill>
              <a:srgbClr val="2DB2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C47F925-D3F2-5214-8AAB-7E0EE390E7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57988" y="7598998"/>
              <a:ext cx="221344" cy="142904"/>
            </a:xfrm>
            <a:prstGeom prst="roundRect">
              <a:avLst/>
            </a:prstGeom>
            <a:solidFill>
              <a:srgbClr val="2DB2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45CDA13A-3144-A93F-0709-6DA9F95970A1}"/>
              </a:ext>
            </a:extLst>
          </p:cNvPr>
          <p:cNvGrpSpPr/>
          <p:nvPr/>
        </p:nvGrpSpPr>
        <p:grpSpPr>
          <a:xfrm>
            <a:off x="1474147" y="4546883"/>
            <a:ext cx="5812443" cy="5542611"/>
            <a:chOff x="-433566" y="4982431"/>
            <a:chExt cx="6556458" cy="7010350"/>
          </a:xfrm>
        </p:grpSpPr>
        <p:pic>
          <p:nvPicPr>
            <p:cNvPr id="59" name="Immagine 58" descr="Immagine che contiene mappa, arte&#10;&#10;Il contenuto generato dall'IA potrebbe non essere corretto.">
              <a:extLst>
                <a:ext uri="{FF2B5EF4-FFF2-40B4-BE49-F238E27FC236}">
                  <a16:creationId xmlns:a16="http://schemas.microsoft.com/office/drawing/2014/main" id="{47582B88-7100-EFD4-862A-BBD05C284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66" y="4982431"/>
              <a:ext cx="6556458" cy="701035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E933976-ACAF-F3E4-7854-DE466B269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767" y="6105157"/>
              <a:ext cx="5040701" cy="4737279"/>
            </a:xfrm>
            <a:prstGeom prst="rect">
              <a:avLst/>
            </a:prstGeom>
          </p:spPr>
        </p:pic>
      </p:grp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067E6042-9149-3804-4AEE-614E8A2798D4}"/>
              </a:ext>
            </a:extLst>
          </p:cNvPr>
          <p:cNvSpPr txBox="1"/>
          <p:nvPr/>
        </p:nvSpPr>
        <p:spPr>
          <a:xfrm>
            <a:off x="117161" y="1900477"/>
            <a:ext cx="277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ontserrat" pitchFamily="2" charset="0"/>
              </a:rPr>
              <a:t>Introduction</a:t>
            </a:r>
            <a:endParaRPr lang="en-US" sz="2400" b="1" dirty="0">
              <a:latin typeface="Montserrat" pitchFamily="2" charset="0"/>
            </a:endParaRPr>
          </a:p>
          <a:p>
            <a:endParaRPr lang="es-419" dirty="0"/>
          </a:p>
        </p:txBody>
      </p:sp>
      <p:grpSp>
        <p:nvGrpSpPr>
          <p:cNvPr id="1043" name="Gruppo 1042">
            <a:extLst>
              <a:ext uri="{FF2B5EF4-FFF2-40B4-BE49-F238E27FC236}">
                <a16:creationId xmlns:a16="http://schemas.microsoft.com/office/drawing/2014/main" id="{026CCE00-5E15-F76E-24C3-0757F0F2A2C3}"/>
              </a:ext>
            </a:extLst>
          </p:cNvPr>
          <p:cNvGrpSpPr/>
          <p:nvPr/>
        </p:nvGrpSpPr>
        <p:grpSpPr>
          <a:xfrm>
            <a:off x="-572998" y="2303192"/>
            <a:ext cx="5062784" cy="1221431"/>
            <a:chOff x="280147" y="1811449"/>
            <a:chExt cx="4420726" cy="1371420"/>
          </a:xfrm>
        </p:grpSpPr>
        <p:sp>
          <p:nvSpPr>
            <p:cNvPr id="1029" name="Rettangolo con angoli arrotondati 1028">
              <a:extLst>
                <a:ext uri="{FF2B5EF4-FFF2-40B4-BE49-F238E27FC236}">
                  <a16:creationId xmlns:a16="http://schemas.microsoft.com/office/drawing/2014/main" id="{DFE3CDA0-39D1-7978-2633-CD972D053776}"/>
                </a:ext>
              </a:extLst>
            </p:cNvPr>
            <p:cNvSpPr/>
            <p:nvPr/>
          </p:nvSpPr>
          <p:spPr>
            <a:xfrm>
              <a:off x="280147" y="1811449"/>
              <a:ext cx="4293017" cy="137142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dirty="0"/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3636E568-1D23-E025-56DD-E343E6AD03CB}"/>
                </a:ext>
              </a:extLst>
            </p:cNvPr>
            <p:cNvSpPr txBox="1"/>
            <p:nvPr/>
          </p:nvSpPr>
          <p:spPr>
            <a:xfrm>
              <a:off x="832032" y="2075711"/>
              <a:ext cx="3868841" cy="860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Montserrat" pitchFamily="2" charset="0"/>
                </a:rPr>
                <a:t>Marine by-products represent a valuable secondary biomass stream within blue circular economy strategies.</a:t>
              </a:r>
              <a:endParaRPr lang="es-419" sz="1600" dirty="0">
                <a:latin typeface="Montserrat" pitchFamily="2" charset="0"/>
              </a:endParaRPr>
            </a:p>
          </p:txBody>
        </p:sp>
      </p:grpSp>
      <p:grpSp>
        <p:nvGrpSpPr>
          <p:cNvPr id="1060" name="Gruppo 1059">
            <a:extLst>
              <a:ext uri="{FF2B5EF4-FFF2-40B4-BE49-F238E27FC236}">
                <a16:creationId xmlns:a16="http://schemas.microsoft.com/office/drawing/2014/main" id="{8090F794-5259-6368-345C-FCB627F08310}"/>
              </a:ext>
            </a:extLst>
          </p:cNvPr>
          <p:cNvGrpSpPr/>
          <p:nvPr/>
        </p:nvGrpSpPr>
        <p:grpSpPr>
          <a:xfrm>
            <a:off x="4389706" y="1898770"/>
            <a:ext cx="2681558" cy="2556992"/>
            <a:chOff x="2803245" y="3742969"/>
            <a:chExt cx="4323643" cy="1371420"/>
          </a:xfrm>
        </p:grpSpPr>
        <p:sp>
          <p:nvSpPr>
            <p:cNvPr id="1031" name="Rettangolo con angoli arrotondati 1030">
              <a:extLst>
                <a:ext uri="{FF2B5EF4-FFF2-40B4-BE49-F238E27FC236}">
                  <a16:creationId xmlns:a16="http://schemas.microsoft.com/office/drawing/2014/main" id="{B7869E8D-3E82-BDEB-262B-19DD4A97B2DA}"/>
                </a:ext>
              </a:extLst>
            </p:cNvPr>
            <p:cNvSpPr/>
            <p:nvPr/>
          </p:nvSpPr>
          <p:spPr>
            <a:xfrm>
              <a:off x="2803245" y="3742969"/>
              <a:ext cx="4053439" cy="137142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dirty="0"/>
            </a:p>
          </p:txBody>
        </p:sp>
        <p:sp>
          <p:nvSpPr>
            <p:cNvPr id="1032" name="CasellaDiTesto 1031">
              <a:extLst>
                <a:ext uri="{FF2B5EF4-FFF2-40B4-BE49-F238E27FC236}">
                  <a16:creationId xmlns:a16="http://schemas.microsoft.com/office/drawing/2014/main" id="{8FB20BEC-0E88-1BBF-38FA-E3583D949BBE}"/>
                </a:ext>
              </a:extLst>
            </p:cNvPr>
            <p:cNvSpPr txBox="1"/>
            <p:nvPr/>
          </p:nvSpPr>
          <p:spPr>
            <a:xfrm>
              <a:off x="3054675" y="3869871"/>
              <a:ext cx="3686515" cy="511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Montserrat" pitchFamily="2" charset="0"/>
                </a:rPr>
                <a:t>In Sicily, circular economy and social innovation are developing in the</a:t>
              </a:r>
              <a:endParaRPr lang="es-419" sz="1400" dirty="0">
                <a:latin typeface="Montserrat" pitchFamily="2" charset="0"/>
              </a:endParaRPr>
            </a:p>
          </p:txBody>
        </p:sp>
        <p:sp>
          <p:nvSpPr>
            <p:cNvPr id="1061" name="CasellaDiTesto 1060">
              <a:extLst>
                <a:ext uri="{FF2B5EF4-FFF2-40B4-BE49-F238E27FC236}">
                  <a16:creationId xmlns:a16="http://schemas.microsoft.com/office/drawing/2014/main" id="{3D79AFC8-0119-7474-6ACA-EC27CB3BA9EE}"/>
                </a:ext>
              </a:extLst>
            </p:cNvPr>
            <p:cNvSpPr txBox="1"/>
            <p:nvPr/>
          </p:nvSpPr>
          <p:spPr>
            <a:xfrm>
              <a:off x="4276828" y="4333684"/>
              <a:ext cx="2850060" cy="62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Montserrat" pitchFamily="2" charset="0"/>
                </a:rPr>
                <a:t>same territorial context but remain only partially integrated.</a:t>
              </a:r>
              <a:endParaRPr lang="es-419" sz="1400" dirty="0">
                <a:latin typeface="Montserrat" pitchFamily="2" charset="0"/>
              </a:endParaRPr>
            </a:p>
          </p:txBody>
        </p:sp>
      </p:grpSp>
      <p:sp>
        <p:nvSpPr>
          <p:cNvPr id="1051" name="Rettangolo con angoli arrotondati 1050">
            <a:extLst>
              <a:ext uri="{FF2B5EF4-FFF2-40B4-BE49-F238E27FC236}">
                <a16:creationId xmlns:a16="http://schemas.microsoft.com/office/drawing/2014/main" id="{DA0346A6-8942-EFAD-3902-58F0341D9FA2}"/>
              </a:ext>
            </a:extLst>
          </p:cNvPr>
          <p:cNvSpPr/>
          <p:nvPr/>
        </p:nvSpPr>
        <p:spPr>
          <a:xfrm>
            <a:off x="-559613" y="4129553"/>
            <a:ext cx="3307297" cy="5934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grpSp>
        <p:nvGrpSpPr>
          <p:cNvPr id="1045" name="Gruppo 1044">
            <a:extLst>
              <a:ext uri="{FF2B5EF4-FFF2-40B4-BE49-F238E27FC236}">
                <a16:creationId xmlns:a16="http://schemas.microsoft.com/office/drawing/2014/main" id="{D12D708C-009F-DFA9-19AD-1D193363217C}"/>
              </a:ext>
            </a:extLst>
          </p:cNvPr>
          <p:cNvGrpSpPr/>
          <p:nvPr/>
        </p:nvGrpSpPr>
        <p:grpSpPr>
          <a:xfrm flipH="1">
            <a:off x="2512541" y="3167798"/>
            <a:ext cx="3757405" cy="2445878"/>
            <a:chOff x="-11882255" y="2344273"/>
            <a:chExt cx="4124120" cy="2712008"/>
          </a:xfrm>
        </p:grpSpPr>
        <p:sp>
          <p:nvSpPr>
            <p:cNvPr id="49" name="Bolla: nuvola 48">
              <a:extLst>
                <a:ext uri="{FF2B5EF4-FFF2-40B4-BE49-F238E27FC236}">
                  <a16:creationId xmlns:a16="http://schemas.microsoft.com/office/drawing/2014/main" id="{D29EC7E8-3065-7478-5D23-BB67D2A459C2}"/>
                </a:ext>
              </a:extLst>
            </p:cNvPr>
            <p:cNvSpPr/>
            <p:nvPr/>
          </p:nvSpPr>
          <p:spPr>
            <a:xfrm rot="1749815">
              <a:off x="-9697990" y="3270833"/>
              <a:ext cx="1939855" cy="1785448"/>
            </a:xfrm>
            <a:prstGeom prst="cloudCallout">
              <a:avLst>
                <a:gd name="adj1" fmla="val -69699"/>
                <a:gd name="adj2" fmla="val 16562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dirty="0"/>
            </a:p>
          </p:txBody>
        </p:sp>
        <p:grpSp>
          <p:nvGrpSpPr>
            <p:cNvPr id="1044" name="Gruppo 1043">
              <a:extLst>
                <a:ext uri="{FF2B5EF4-FFF2-40B4-BE49-F238E27FC236}">
                  <a16:creationId xmlns:a16="http://schemas.microsoft.com/office/drawing/2014/main" id="{C33DD7B9-ABC4-91E5-A567-DCAC17169E9E}"/>
                </a:ext>
              </a:extLst>
            </p:cNvPr>
            <p:cNvGrpSpPr/>
            <p:nvPr/>
          </p:nvGrpSpPr>
          <p:grpSpPr>
            <a:xfrm>
              <a:off x="-11882255" y="2344273"/>
              <a:ext cx="3777927" cy="2605231"/>
              <a:chOff x="-11882255" y="2344273"/>
              <a:chExt cx="3777927" cy="2605231"/>
            </a:xfrm>
          </p:grpSpPr>
          <p:pic>
            <p:nvPicPr>
              <p:cNvPr id="48" name="Immagine 47">
                <a:extLst>
                  <a:ext uri="{FF2B5EF4-FFF2-40B4-BE49-F238E27FC236}">
                    <a16:creationId xmlns:a16="http://schemas.microsoft.com/office/drawing/2014/main" id="{DF327F36-3956-7E34-49CA-530D986A9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-11882255" y="2344273"/>
                <a:ext cx="2948797" cy="2564172"/>
              </a:xfrm>
              <a:prstGeom prst="rect">
                <a:avLst/>
              </a:prstGeom>
            </p:spPr>
          </p:pic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F4935235-1CAB-FBAF-5F3D-CD769494A4DD}"/>
                  </a:ext>
                </a:extLst>
              </p:cNvPr>
              <p:cNvSpPr txBox="1"/>
              <p:nvPr/>
            </p:nvSpPr>
            <p:spPr>
              <a:xfrm>
                <a:off x="-9395246" y="3499180"/>
                <a:ext cx="1290918" cy="1450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Montserrat" pitchFamily="2" charset="0"/>
                  </a:rPr>
                  <a:t>How can business innovation in marine by-product </a:t>
                </a:r>
                <a:r>
                  <a:rPr lang="en-US" sz="800" b="1" dirty="0" err="1">
                    <a:latin typeface="Montserrat" pitchFamily="2" charset="0"/>
                  </a:rPr>
                  <a:t>valorisation</a:t>
                </a:r>
                <a:r>
                  <a:rPr lang="en-US" sz="800" b="1" dirty="0">
                    <a:latin typeface="Montserrat" pitchFamily="2" charset="0"/>
                  </a:rPr>
                  <a:t> scale into social innovation within blue bioeconomy ecosystem?</a:t>
                </a:r>
              </a:p>
              <a:p>
                <a:endParaRPr lang="es-419" dirty="0"/>
              </a:p>
            </p:txBody>
          </p:sp>
        </p:grpSp>
      </p:grpSp>
      <p:sp>
        <p:nvSpPr>
          <p:cNvPr id="1038" name="Rettangolo con angoli arrotondati 1037">
            <a:extLst>
              <a:ext uri="{FF2B5EF4-FFF2-40B4-BE49-F238E27FC236}">
                <a16:creationId xmlns:a16="http://schemas.microsoft.com/office/drawing/2014/main" id="{250E83F4-9AB5-15F2-D93C-839BAAD77591}"/>
              </a:ext>
            </a:extLst>
          </p:cNvPr>
          <p:cNvSpPr/>
          <p:nvPr/>
        </p:nvSpPr>
        <p:spPr>
          <a:xfrm>
            <a:off x="4961868" y="9695925"/>
            <a:ext cx="1895635" cy="18594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1039" name="CasellaDiTesto 1038">
            <a:extLst>
              <a:ext uri="{FF2B5EF4-FFF2-40B4-BE49-F238E27FC236}">
                <a16:creationId xmlns:a16="http://schemas.microsoft.com/office/drawing/2014/main" id="{6F6C9C23-0B85-305E-45BE-F92AAE806CC4}"/>
              </a:ext>
            </a:extLst>
          </p:cNvPr>
          <p:cNvSpPr txBox="1"/>
          <p:nvPr/>
        </p:nvSpPr>
        <p:spPr>
          <a:xfrm>
            <a:off x="5016198" y="9790365"/>
            <a:ext cx="18488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Montserrat" pitchFamily="2" charset="0"/>
              </a:rPr>
              <a:t>In Sicily, the transition from marine by-product </a:t>
            </a:r>
            <a:r>
              <a:rPr lang="en-US" sz="900" dirty="0" err="1">
                <a:latin typeface="Montserrat" pitchFamily="2" charset="0"/>
              </a:rPr>
              <a:t>valorisation</a:t>
            </a:r>
            <a:r>
              <a:rPr lang="en-US" sz="900" dirty="0">
                <a:latin typeface="Montserrat" pitchFamily="2" charset="0"/>
              </a:rPr>
              <a:t> to broader social innovation depends on </a:t>
            </a:r>
            <a:r>
              <a:rPr lang="en-US" sz="900" dirty="0" err="1">
                <a:latin typeface="Montserrat" pitchFamily="2" charset="0"/>
              </a:rPr>
              <a:t>stabilising</a:t>
            </a:r>
            <a:r>
              <a:rPr lang="en-US" sz="900" dirty="0">
                <a:latin typeface="Montserrat" pitchFamily="2" charset="0"/>
              </a:rPr>
              <a:t> coordination across the ecosystem. Circular change becomes durable only when traceability, governance routines, and collaborative structures are institutionally embedded.</a:t>
            </a:r>
            <a:endParaRPr lang="es-419" sz="900" dirty="0">
              <a:latin typeface="Montserrat" pitchFamily="2" charset="0"/>
            </a:endParaRPr>
          </a:p>
        </p:txBody>
      </p:sp>
      <p:pic>
        <p:nvPicPr>
          <p:cNvPr id="1050" name="Immagine 1049">
            <a:extLst>
              <a:ext uri="{FF2B5EF4-FFF2-40B4-BE49-F238E27FC236}">
                <a16:creationId xmlns:a16="http://schemas.microsoft.com/office/drawing/2014/main" id="{E22E755B-D979-5520-AA6D-5FE2EDA621F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957" t="9328" r="26395"/>
          <a:stretch>
            <a:fillRect/>
          </a:stretch>
        </p:blipFill>
        <p:spPr>
          <a:xfrm>
            <a:off x="-104038" y="4553804"/>
            <a:ext cx="2652947" cy="2753687"/>
          </a:xfrm>
          <a:prstGeom prst="rect">
            <a:avLst/>
          </a:prstGeom>
        </p:spPr>
      </p:pic>
      <p:sp>
        <p:nvSpPr>
          <p:cNvPr id="1046" name="CasellaDiTesto 1045">
            <a:extLst>
              <a:ext uri="{FF2B5EF4-FFF2-40B4-BE49-F238E27FC236}">
                <a16:creationId xmlns:a16="http://schemas.microsoft.com/office/drawing/2014/main" id="{DB037AED-461C-32C5-0152-7A35B598027E}"/>
              </a:ext>
            </a:extLst>
          </p:cNvPr>
          <p:cNvSpPr txBox="1"/>
          <p:nvPr/>
        </p:nvSpPr>
        <p:spPr>
          <a:xfrm>
            <a:off x="-239131" y="4207556"/>
            <a:ext cx="303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Methodological Approach</a:t>
            </a:r>
            <a:br>
              <a:rPr lang="en-US" dirty="0"/>
            </a:br>
            <a:endParaRPr lang="es-419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BA1D710-D73E-EA77-F59A-D82DA6159D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818" y="4774015"/>
            <a:ext cx="851271" cy="851271"/>
          </a:xfrm>
          <a:prstGeom prst="rect">
            <a:avLst/>
          </a:prstGeom>
        </p:spPr>
      </p:pic>
      <p:pic>
        <p:nvPicPr>
          <p:cNvPr id="1058" name="Picture 12">
            <a:extLst>
              <a:ext uri="{FF2B5EF4-FFF2-40B4-BE49-F238E27FC236}">
                <a16:creationId xmlns:a16="http://schemas.microsoft.com/office/drawing/2014/main" id="{A860FF16-4C33-7984-73C0-0B3DF3776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6" y="9084285"/>
            <a:ext cx="4991503" cy="271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9" name="CasellaDiTesto 1058">
            <a:extLst>
              <a:ext uri="{FF2B5EF4-FFF2-40B4-BE49-F238E27FC236}">
                <a16:creationId xmlns:a16="http://schemas.microsoft.com/office/drawing/2014/main" id="{2ADC87F5-4E3C-06B9-0CC1-2819627FF1B3}"/>
              </a:ext>
            </a:extLst>
          </p:cNvPr>
          <p:cNvSpPr txBox="1"/>
          <p:nvPr/>
        </p:nvSpPr>
        <p:spPr>
          <a:xfrm>
            <a:off x="4910469" y="9342109"/>
            <a:ext cx="2036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latin typeface="Montserrat" pitchFamily="2" charset="0"/>
              </a:rPr>
              <a:t>Conclusions</a:t>
            </a:r>
            <a:endParaRPr lang="es-419" sz="2000" b="1" dirty="0">
              <a:latin typeface="Montserrat" pitchFamily="2" charset="0"/>
            </a:endParaRPr>
          </a:p>
        </p:txBody>
      </p:sp>
      <p:sp>
        <p:nvSpPr>
          <p:cNvPr id="1062" name="Rettangolo con angoli arrotondati 1061">
            <a:extLst>
              <a:ext uri="{FF2B5EF4-FFF2-40B4-BE49-F238E27FC236}">
                <a16:creationId xmlns:a16="http://schemas.microsoft.com/office/drawing/2014/main" id="{8A09CEDD-1085-05B6-ED61-0CDAD2EDA65B}"/>
              </a:ext>
            </a:extLst>
          </p:cNvPr>
          <p:cNvSpPr/>
          <p:nvPr/>
        </p:nvSpPr>
        <p:spPr>
          <a:xfrm>
            <a:off x="43258" y="7286234"/>
            <a:ext cx="2961226" cy="5934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58D033A-92D2-6262-A803-7FAAA29E30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6596" y="1638415"/>
            <a:ext cx="1005626" cy="1005626"/>
          </a:xfrm>
          <a:prstGeom prst="rect">
            <a:avLst/>
          </a:prstGeom>
        </p:spPr>
      </p:pic>
      <p:sp>
        <p:nvSpPr>
          <p:cNvPr id="1063" name="CasellaDiTesto 1062">
            <a:extLst>
              <a:ext uri="{FF2B5EF4-FFF2-40B4-BE49-F238E27FC236}">
                <a16:creationId xmlns:a16="http://schemas.microsoft.com/office/drawing/2014/main" id="{7592D387-4E8E-55D5-A932-AF54E3F2F5FE}"/>
              </a:ext>
            </a:extLst>
          </p:cNvPr>
          <p:cNvSpPr txBox="1"/>
          <p:nvPr/>
        </p:nvSpPr>
        <p:spPr>
          <a:xfrm>
            <a:off x="-7576" y="7395002"/>
            <a:ext cx="2963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Results and discussion</a:t>
            </a:r>
            <a:endParaRPr lang="es-419" dirty="0"/>
          </a:p>
        </p:txBody>
      </p:sp>
      <p:grpSp>
        <p:nvGrpSpPr>
          <p:cNvPr id="1064" name="Gruppo 1063">
            <a:extLst>
              <a:ext uri="{FF2B5EF4-FFF2-40B4-BE49-F238E27FC236}">
                <a16:creationId xmlns:a16="http://schemas.microsoft.com/office/drawing/2014/main" id="{ADE110E8-F993-C4F9-9926-D6E4BADD102E}"/>
              </a:ext>
            </a:extLst>
          </p:cNvPr>
          <p:cNvGrpSpPr/>
          <p:nvPr/>
        </p:nvGrpSpPr>
        <p:grpSpPr>
          <a:xfrm>
            <a:off x="42572" y="7770493"/>
            <a:ext cx="2599642" cy="1352455"/>
            <a:chOff x="2803245" y="3742969"/>
            <a:chExt cx="4053439" cy="1371420"/>
          </a:xfrm>
        </p:grpSpPr>
        <p:sp>
          <p:nvSpPr>
            <p:cNvPr id="1065" name="Rettangolo con angoli arrotondati 1064">
              <a:extLst>
                <a:ext uri="{FF2B5EF4-FFF2-40B4-BE49-F238E27FC236}">
                  <a16:creationId xmlns:a16="http://schemas.microsoft.com/office/drawing/2014/main" id="{C3317843-96F3-810E-1E1A-1A17B28461BC}"/>
                </a:ext>
              </a:extLst>
            </p:cNvPr>
            <p:cNvSpPr/>
            <p:nvPr/>
          </p:nvSpPr>
          <p:spPr>
            <a:xfrm>
              <a:off x="2803245" y="3742969"/>
              <a:ext cx="4053439" cy="137142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dirty="0"/>
            </a:p>
          </p:txBody>
        </p:sp>
        <p:sp>
          <p:nvSpPr>
            <p:cNvPr id="1066" name="CasellaDiTesto 1065">
              <a:extLst>
                <a:ext uri="{FF2B5EF4-FFF2-40B4-BE49-F238E27FC236}">
                  <a16:creationId xmlns:a16="http://schemas.microsoft.com/office/drawing/2014/main" id="{94B2242A-4A14-7CDD-FF34-DB7DC1EBD0BF}"/>
                </a:ext>
              </a:extLst>
            </p:cNvPr>
            <p:cNvSpPr txBox="1"/>
            <p:nvPr/>
          </p:nvSpPr>
          <p:spPr>
            <a:xfrm>
              <a:off x="2945018" y="3818870"/>
              <a:ext cx="3686515" cy="309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Montserrat" pitchFamily="2" charset="0"/>
                </a:rPr>
                <a:t>Processing systems show marked variability and limited quantification of at-sea biomass. As a result, circular transition is constrained more by traceability and coordination gaps than by technological barriers.</a:t>
              </a:r>
            </a:p>
          </p:txBody>
        </p:sp>
      </p:grpSp>
      <p:pic>
        <p:nvPicPr>
          <p:cNvPr id="1071" name="Immagine 1070">
            <a:extLst>
              <a:ext uri="{FF2B5EF4-FFF2-40B4-BE49-F238E27FC236}">
                <a16:creationId xmlns:a16="http://schemas.microsoft.com/office/drawing/2014/main" id="{D97B316A-6D1C-C3DF-34C4-586FA5AF133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281783" y="7344249"/>
            <a:ext cx="1469733" cy="1837051"/>
          </a:xfrm>
          <a:prstGeom prst="rect">
            <a:avLst/>
          </a:prstGeom>
        </p:spPr>
      </p:pic>
      <p:pic>
        <p:nvPicPr>
          <p:cNvPr id="1072" name="Immagine 1071">
            <a:extLst>
              <a:ext uri="{FF2B5EF4-FFF2-40B4-BE49-F238E27FC236}">
                <a16:creationId xmlns:a16="http://schemas.microsoft.com/office/drawing/2014/main" id="{392F6C11-ED46-51B2-199A-3EB309B20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9077" y="5432686"/>
            <a:ext cx="866029" cy="866029"/>
          </a:xfrm>
          <a:prstGeom prst="rect">
            <a:avLst/>
          </a:prstGeom>
        </p:spPr>
      </p:pic>
      <p:grpSp>
        <p:nvGrpSpPr>
          <p:cNvPr id="1077" name="Gruppo 1076">
            <a:extLst>
              <a:ext uri="{FF2B5EF4-FFF2-40B4-BE49-F238E27FC236}">
                <a16:creationId xmlns:a16="http://schemas.microsoft.com/office/drawing/2014/main" id="{C9FF7523-EE58-9DC0-5609-FFC47482EDBB}"/>
              </a:ext>
            </a:extLst>
          </p:cNvPr>
          <p:cNvGrpSpPr/>
          <p:nvPr/>
        </p:nvGrpSpPr>
        <p:grpSpPr>
          <a:xfrm>
            <a:off x="-61405" y="3556083"/>
            <a:ext cx="3863552" cy="621124"/>
            <a:chOff x="7996150" y="6316555"/>
            <a:chExt cx="7510550" cy="1078447"/>
          </a:xfrm>
        </p:grpSpPr>
        <p:pic>
          <p:nvPicPr>
            <p:cNvPr id="1075" name="Picture 14" descr="SDGs | ClimatePartner">
              <a:extLst>
                <a:ext uri="{FF2B5EF4-FFF2-40B4-BE49-F238E27FC236}">
                  <a16:creationId xmlns:a16="http://schemas.microsoft.com/office/drawing/2014/main" id="{6C6E2524-59B6-7040-82E3-5313AB9E22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/>
            <a:srcRect l="20111" t="46701" r="4000" b="31069"/>
            <a:stretch>
              <a:fillRect/>
            </a:stretch>
          </p:blipFill>
          <p:spPr bwMode="auto">
            <a:xfrm>
              <a:off x="10302239" y="6316979"/>
              <a:ext cx="5204461" cy="1078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14" descr="SDGs | ClimatePartner">
              <a:extLst>
                <a:ext uri="{FF2B5EF4-FFF2-40B4-BE49-F238E27FC236}">
                  <a16:creationId xmlns:a16="http://schemas.microsoft.com/office/drawing/2014/main" id="{9CE57211-5276-7390-D4BE-DF2EC48C9B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/>
            <a:srcRect l="1588" t="68062" r="65783" b="9700"/>
            <a:stretch>
              <a:fillRect/>
            </a:stretch>
          </p:blipFill>
          <p:spPr bwMode="auto">
            <a:xfrm>
              <a:off x="7996150" y="6316555"/>
              <a:ext cx="2237679" cy="1078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Freeform 25">
            <a:extLst>
              <a:ext uri="{FF2B5EF4-FFF2-40B4-BE49-F238E27FC236}">
                <a16:creationId xmlns:a16="http://schemas.microsoft.com/office/drawing/2014/main" id="{4A1A80E6-57FC-88BC-ADEA-2A3BDBC9585D}"/>
              </a:ext>
            </a:extLst>
          </p:cNvPr>
          <p:cNvSpPr/>
          <p:nvPr/>
        </p:nvSpPr>
        <p:spPr>
          <a:xfrm>
            <a:off x="5646693" y="181667"/>
            <a:ext cx="1336126" cy="512030"/>
          </a:xfrm>
          <a:custGeom>
            <a:avLst/>
            <a:gdLst/>
            <a:ahLst/>
            <a:cxnLst/>
            <a:rect l="l" t="t" r="r" b="b"/>
            <a:pathLst>
              <a:path w="11301259" h="1254394">
                <a:moveTo>
                  <a:pt x="0" y="0"/>
                </a:moveTo>
                <a:lnTo>
                  <a:pt x="11301259" y="0"/>
                </a:lnTo>
                <a:lnTo>
                  <a:pt x="11301259" y="1254394"/>
                </a:lnTo>
                <a:lnTo>
                  <a:pt x="0" y="12543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87128" b="-81312"/>
            </a:stretch>
          </a:blipFill>
        </p:spPr>
        <p:txBody>
          <a:bodyPr/>
          <a:lstStyle/>
          <a:p>
            <a:endParaRPr lang="es-419"/>
          </a:p>
        </p:txBody>
      </p:sp>
      <p:sp>
        <p:nvSpPr>
          <p:cNvPr id="7" name="Freeform 26">
            <a:extLst>
              <a:ext uri="{FF2B5EF4-FFF2-40B4-BE49-F238E27FC236}">
                <a16:creationId xmlns:a16="http://schemas.microsoft.com/office/drawing/2014/main" id="{37B544EE-827E-478F-CF22-F31398E7EB9A}"/>
              </a:ext>
            </a:extLst>
          </p:cNvPr>
          <p:cNvSpPr/>
          <p:nvPr/>
        </p:nvSpPr>
        <p:spPr>
          <a:xfrm>
            <a:off x="5562754" y="619623"/>
            <a:ext cx="1191353" cy="614628"/>
          </a:xfrm>
          <a:custGeom>
            <a:avLst/>
            <a:gdLst/>
            <a:ahLst/>
            <a:cxnLst/>
            <a:rect l="l" t="t" r="r" b="b"/>
            <a:pathLst>
              <a:path w="8530279" h="1204902">
                <a:moveTo>
                  <a:pt x="0" y="0"/>
                </a:moveTo>
                <a:lnTo>
                  <a:pt x="8530279" y="0"/>
                </a:lnTo>
                <a:lnTo>
                  <a:pt x="8530279" y="1204902"/>
                </a:lnTo>
                <a:lnTo>
                  <a:pt x="0" y="12049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4315" r="-214917"/>
            </a:stretch>
          </a:blipFill>
        </p:spPr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236963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206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Montserrat</vt:lpstr>
      <vt:lpstr>Noto Sans</vt:lpstr>
      <vt:lpstr>Office Theme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Agnese Rusakova</dc:creator>
  <cp:lastModifiedBy>Michelle Marchan</cp:lastModifiedBy>
  <cp:revision>6</cp:revision>
  <dcterms:created xsi:type="dcterms:W3CDTF">2023-10-05T05:13:23Z</dcterms:created>
  <dcterms:modified xsi:type="dcterms:W3CDTF">2026-03-12T08:01:27Z</dcterms:modified>
</cp:coreProperties>
</file>