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5" r:id="rId4"/>
    <p:sldId id="258" r:id="rId5"/>
    <p:sldId id="259" r:id="rId6"/>
    <p:sldId id="260" r:id="rId7"/>
    <p:sldId id="266" r:id="rId8"/>
    <p:sldId id="267" r:id="rId9"/>
    <p:sldId id="268" r:id="rId10"/>
    <p:sldId id="270" r:id="rId11"/>
    <p:sldId id="269" r:id="rId12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CA469-300E-4461-86F5-BA9100CD2161}" type="datetimeFigureOut">
              <a:rPr lang="ro-RO" smtClean="0"/>
              <a:t>12.03.2026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E0EDB-780D-42F9-984F-82B996DE25E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35596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85C67-5340-47C2-B826-67EF22550A36}" type="datetime1">
              <a:rPr lang="ro-RO" smtClean="0"/>
              <a:t>12.03.2026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5182-77DB-46FC-AD45-54A75022D6E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94430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35F1-7189-407B-8BF9-764EC6FA1A5E}" type="datetime1">
              <a:rPr lang="ro-RO" smtClean="0"/>
              <a:t>12.03.2026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5182-77DB-46FC-AD45-54A75022D6E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3097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AC9D-C7A4-4EAA-93A4-3A44461C91C1}" type="datetime1">
              <a:rPr lang="ro-RO" smtClean="0"/>
              <a:t>12.03.2026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5182-77DB-46FC-AD45-54A75022D6E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52624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B911-2BD8-4709-9A8C-467A428D07FA}" type="datetime1">
              <a:rPr lang="ro-RO" smtClean="0"/>
              <a:t>12.03.2026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5182-77DB-46FC-AD45-54A75022D6E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46861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34ED-0D5E-4B19-83F0-0E55FB518340}" type="datetime1">
              <a:rPr lang="ro-RO" smtClean="0"/>
              <a:t>12.03.2026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5182-77DB-46FC-AD45-54A75022D6E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00567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BF8F-8DD3-4FF9-B07F-67629D58696E}" type="datetime1">
              <a:rPr lang="ro-RO" smtClean="0"/>
              <a:t>12.03.2026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5182-77DB-46FC-AD45-54A75022D6E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70068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4D61-2BFE-41CE-AA08-3AA62BD96048}" type="datetime1">
              <a:rPr lang="ro-RO" smtClean="0"/>
              <a:t>12.03.2026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5182-77DB-46FC-AD45-54A75022D6E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1279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F972-B24A-4FE5-8496-8ABD5A22D4D8}" type="datetime1">
              <a:rPr lang="ro-RO" smtClean="0"/>
              <a:t>12.03.2026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5182-77DB-46FC-AD45-54A75022D6E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73289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10871-8A95-4B40-A66C-528097D6DB6E}" type="datetime1">
              <a:rPr lang="ro-RO" smtClean="0"/>
              <a:t>12.03.2026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5182-77DB-46FC-AD45-54A75022D6E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87277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AEB5-77B8-4EE3-BDAF-DC908F32E8FE}" type="datetime1">
              <a:rPr lang="ro-RO" smtClean="0"/>
              <a:t>12.03.2026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5182-77DB-46FC-AD45-54A75022D6E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11616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85A9A-C0CC-40E3-A39B-9AEED296597C}" type="datetime1">
              <a:rPr lang="ro-RO" smtClean="0"/>
              <a:t>12.03.2026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5182-77DB-46FC-AD45-54A75022D6E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9828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A064F-C09E-4BA1-9818-94E273C3DE85}" type="datetime1">
              <a:rPr lang="ro-RO" smtClean="0"/>
              <a:t>12.03.2026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65182-77DB-46FC-AD45-54A75022D6E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2677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oi.org/10.1038/s41598-025-13161-6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360" t="15693" r="76119" b="77024"/>
          <a:stretch/>
        </p:blipFill>
        <p:spPr>
          <a:xfrm>
            <a:off x="144748" y="110865"/>
            <a:ext cx="4331458" cy="13124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55" b="22502"/>
          <a:stretch/>
        </p:blipFill>
        <p:spPr>
          <a:xfrm>
            <a:off x="7593873" y="110866"/>
            <a:ext cx="4400475" cy="13458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2455" y="1914999"/>
            <a:ext cx="101250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400" b="1">
                <a:solidFill>
                  <a:srgbClr val="0E101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Contribution to the development of a multifaceted diversity framework in the context of the </a:t>
            </a:r>
            <a:endParaRPr lang="ro-RO" sz="2400" b="1" smtClean="0">
              <a:solidFill>
                <a:srgbClr val="0E101A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US" sz="2400" b="1" smtClean="0">
                <a:solidFill>
                  <a:srgbClr val="0E101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Biology–Ecology–Environmental </a:t>
            </a:r>
            <a:r>
              <a:rPr lang="en-US" sz="2400" b="1">
                <a:solidFill>
                  <a:srgbClr val="0E101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Sciences–Environmental Engineering–and–(Human) Society </a:t>
            </a:r>
            <a:endParaRPr lang="ro-RO" sz="2400" b="1" smtClean="0">
              <a:solidFill>
                <a:srgbClr val="0E101A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US" sz="2400" b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BEES) </a:t>
            </a:r>
            <a:r>
              <a:rPr lang="en-US" sz="2400" b="1">
                <a:solidFill>
                  <a:srgbClr val="0E101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System.</a:t>
            </a:r>
            <a:endParaRPr lang="ro-RO" sz="24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095985" y="4376589"/>
            <a:ext cx="5700728" cy="720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o-RO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Ioan Sîrbu</a:t>
            </a:r>
            <a:r>
              <a:rPr kumimoji="0" lang="en-GB" altLang="ro-RO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kumimoji="0" lang="en-US" altLang="ro-RO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Ana-Maria Benedek</a:t>
            </a:r>
            <a:r>
              <a:rPr kumimoji="0" lang="en-GB" altLang="ro-RO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kumimoji="0" lang="en-US" altLang="ro-RO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Monica Sîrbu</a:t>
            </a:r>
            <a:endParaRPr kumimoji="0" lang="ro-RO" altLang="ro-RO" sz="2000" b="1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altLang="ro-RO" sz="2000" b="1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altLang="ro-RO" sz="105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33019" t="17487" r="13643" b="42089"/>
          <a:stretch/>
        </p:blipFill>
        <p:spPr>
          <a:xfrm>
            <a:off x="144747" y="4203373"/>
            <a:ext cx="5623810" cy="239745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898349" y="5862161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Sîrbu, I., Benedek, A.M., Sîrbu, M. (2025). Rethinking composite quantification by capturing biological and ecological diversity across multiple dimensions. </a:t>
            </a:r>
            <a:r>
              <a:rPr lang="en-US" sz="1400" i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Scientific Reports</a:t>
            </a:r>
            <a:r>
              <a:rPr lang="en-US" sz="14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15, 27822. </a:t>
            </a:r>
            <a:r>
              <a:rPr lang="en-US" sz="1400" u="sng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https://doi.org/10.1038/s41598-025-13161-6</a:t>
            </a:r>
            <a:endParaRPr lang="ro-RO" sz="40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2013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8869" y="627016"/>
            <a:ext cx="9619941" cy="606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Expanding the framework (to be done ...)</a:t>
            </a:r>
          </a:p>
          <a:p>
            <a:endParaRPr lang="ro-RO" sz="10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exporting ideas, measures, and interpretations to other fields of knowledge,</a:t>
            </a:r>
          </a:p>
          <a:p>
            <a:endParaRPr lang="ro-RO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applying to other real data sets, environments, and contexts,</a:t>
            </a:r>
          </a:p>
          <a:p>
            <a:endParaRPr lang="ro-RO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including more dimensions and sources of information,</a:t>
            </a:r>
          </a:p>
          <a:p>
            <a:endParaRPr lang="ro-RO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developing a unified R package and other software applications,</a:t>
            </a:r>
          </a:p>
          <a:p>
            <a:endParaRPr lang="ro-RO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refining and improving the mathematical background,</a:t>
            </a:r>
          </a:p>
          <a:p>
            <a:endParaRPr lang="ro-RO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elaborating on ecological meanings and significance,</a:t>
            </a:r>
          </a:p>
          <a:p>
            <a:endParaRPr lang="ro-RO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... and many others. </a:t>
            </a:r>
            <a:endParaRPr lang="ro-RO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5182-77DB-46FC-AD45-54A75022D6ED}" type="slidenum">
              <a:rPr lang="ro-RO" sz="1800" b="1" smtClean="0">
                <a:solidFill>
                  <a:schemeClr val="tx1"/>
                </a:solidFill>
              </a:rPr>
              <a:t>10</a:t>
            </a:fld>
            <a:endParaRPr lang="ro-RO" sz="18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674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1" t="4699" r="8381" b="7428"/>
          <a:stretch/>
        </p:blipFill>
        <p:spPr>
          <a:xfrm>
            <a:off x="3187337" y="1763012"/>
            <a:ext cx="5829810" cy="4413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2" t="27312" r="23853" b="21047"/>
          <a:stretch/>
        </p:blipFill>
        <p:spPr>
          <a:xfrm rot="5400000">
            <a:off x="-435142" y="769363"/>
            <a:ext cx="3951314" cy="28527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0" t="12953" r="35904" b="14159"/>
          <a:stretch/>
        </p:blipFill>
        <p:spPr>
          <a:xfrm>
            <a:off x="9469220" y="104254"/>
            <a:ext cx="2291985" cy="3880823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2378719" y="-1"/>
            <a:ext cx="5704113" cy="1497875"/>
          </a:xfrm>
          <a:prstGeom prst="wedgeEllipseCallout">
            <a:avLst>
              <a:gd name="adj1" fmla="val 11550"/>
              <a:gd name="adj2" fmla="val 160381"/>
            </a:avLst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" name="TextBox 1"/>
          <p:cNvSpPr txBox="1"/>
          <p:nvPr/>
        </p:nvSpPr>
        <p:spPr>
          <a:xfrm>
            <a:off x="2735131" y="456548"/>
            <a:ext cx="51280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3200" b="1" smtClean="0"/>
              <a:t>Thank you for listening to us!</a:t>
            </a:r>
            <a:endParaRPr lang="ro-RO" sz="3200" b="1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" t="54984" r="72000" b="19238"/>
          <a:stretch/>
        </p:blipFill>
        <p:spPr>
          <a:xfrm>
            <a:off x="114126" y="4504715"/>
            <a:ext cx="2974215" cy="2148633"/>
          </a:xfrm>
          <a:prstGeom prst="rect">
            <a:avLst/>
          </a:prstGeom>
        </p:spPr>
      </p:pic>
      <p:pic>
        <p:nvPicPr>
          <p:cNvPr id="9" name="Picture 6" descr="IMG_0144"/>
          <p:cNvPicPr>
            <a:picLocks noChangeAspect="1" noChangeArrowheads="1"/>
          </p:cNvPicPr>
          <p:nvPr/>
        </p:nvPicPr>
        <p:blipFill rotWithShape="1">
          <a:blip r:embed="rId6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2" t="18282" r="13333" b="18876"/>
          <a:stretch/>
        </p:blipFill>
        <p:spPr bwMode="auto">
          <a:xfrm>
            <a:off x="8969349" y="4053367"/>
            <a:ext cx="3209934" cy="2797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5182-77DB-46FC-AD45-54A75022D6ED}" type="slidenum">
              <a:rPr lang="ro-RO" smtClean="0"/>
              <a:t>11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64065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88" r="678" b="38057"/>
          <a:stretch/>
        </p:blipFill>
        <p:spPr bwMode="auto">
          <a:xfrm>
            <a:off x="735296" y="294599"/>
            <a:ext cx="10675653" cy="40392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735296" y="4199849"/>
            <a:ext cx="1069657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o-RO" sz="16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Overview </a:t>
            </a:r>
            <a:r>
              <a:rPr lang="ro-RO" sz="1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our contribution to the development of a multifaceted diversity framework in the context of the </a:t>
            </a:r>
            <a:r>
              <a:rPr lang="ro-RO" sz="16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Biology - Ecology - Environmental Sciences - Environmental Engineering - and - (Human) Society (BEES) System.</a:t>
            </a:r>
            <a:r>
              <a:rPr lang="ro-RO" sz="1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figure summarizes multiple dimensions of diversity, including (1) </a:t>
            </a:r>
            <a:r>
              <a:rPr lang="ro-RO" sz="16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traditional metrics: </a:t>
            </a:r>
            <a:r>
              <a:rPr lang="ro-RO" sz="1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TD—taxonomic diversity, FD—functional diversity, ND—niche-based diversity, PD—phylogenetic (or genetic-based) diversity, α—alpha diversity, γ—gamma diversity, ε—epsilon diversity (overall diversity within large biogeographic areas), ζ—zeta diversity, β—beta diversity, δ—delta diversity (change between large biogeographic areas), and (2) </a:t>
            </a:r>
            <a:r>
              <a:rPr lang="ro-RO" sz="16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newly introduced metrics: </a:t>
            </a:r>
            <a:r>
              <a:rPr lang="ro-RO" sz="1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λ—lambda diversity, γρ— relative sequential cumulative gamma diversity, ξ— xi ecological diversities (ξ1—environment-life diversity, ξ2—life-space diversity, ξ3—integrative ecological diversity), OD'—overall diversities (ODP'—product-based, ODS'—sum-based expressions), SADDI—Standardized Average Diversity Distinctness Index. For clarity, only the primary relationship—through SADDI—is illustrated; other interrelations between diversity measures and the BEES System components are not shown.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5182-77DB-46FC-AD45-54A75022D6ED}" type="slidenum">
              <a:rPr lang="ro-RO" sz="1800" b="1" smtClean="0">
                <a:solidFill>
                  <a:schemeClr val="tx1"/>
                </a:solidFill>
              </a:rPr>
              <a:t>2</a:t>
            </a:fld>
            <a:endParaRPr lang="ro-RO" sz="18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423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65463" y="127505"/>
            <a:ext cx="122965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Aft>
                <a:spcPts val="0"/>
              </a:spcAft>
            </a:pPr>
            <a:r>
              <a:rPr lang="ro-MD" sz="2000" b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Expected </a:t>
            </a:r>
            <a:r>
              <a:rPr lang="ro-MD" sz="2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value and variance for the </a:t>
            </a:r>
            <a:r>
              <a:rPr lang="ro-MD" sz="2000" b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additive and </a:t>
            </a:r>
            <a:r>
              <a:rPr lang="ro-MD" sz="2000" b="1" smtClean="0"/>
              <a:t>multiplicative </a:t>
            </a:r>
            <a:r>
              <a:rPr lang="ro-MD" sz="2000" b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combination </a:t>
            </a:r>
            <a:r>
              <a:rPr lang="ro-MD" sz="2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ro-MD" sz="20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ro-MD" sz="2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MD" sz="2000" b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correlated variables </a:t>
            </a:r>
            <a:endParaRPr lang="ro-RO" sz="20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40229" y="605991"/>
                <a:ext cx="10006149" cy="61107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 algn="just">
                  <a:spcAft>
                    <a:spcPts val="0"/>
                  </a:spcAft>
                </a:pPr>
                <a:r>
                  <a:rPr lang="ro-MD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ro-MD" b="1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Excerpt</a:t>
                </a:r>
                <a:r>
                  <a:rPr lang="ro-MD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The expected value for three dependent </a:t>
                </a:r>
                <a:r>
                  <a:rPr lang="ro-MD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variables </a:t>
                </a:r>
                <a:r>
                  <a:rPr lang="ro-MD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is:</a:t>
                </a:r>
              </a:p>
              <a:p>
                <a:pPr indent="457200" algn="just">
                  <a:spcAft>
                    <a:spcPts val="0"/>
                  </a:spcAft>
                </a:pPr>
                <a:endParaRPr lang="ro-RO" sz="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d>
                        <m:dPr>
                          <m:ctrlPr>
                            <a:rPr lang="ro-RO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o-RO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ro-RO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ro-RO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ro-RO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ro-RO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o-RO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acc>
                            <m:accPr>
                              <m:chr m:val="̅"/>
                              <m:ctrlPr>
                                <a:rPr lang="ro-RO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ro-RO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ro-RO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ro-RO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ro-RO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𝐶𝑜𝑣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o-RO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o-RO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ro-RO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ro-RO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𝐶𝑜𝑣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o-RO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o-RO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ro-RO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ro-RO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𝐶𝑜𝑣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o-RO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o-RO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o-RO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57200" algn="just">
                  <a:spcAft>
                    <a:spcPts val="0"/>
                  </a:spcAft>
                </a:pPr>
                <a:endParaRPr lang="ro-RO" sz="80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57200" algn="just">
                  <a:spcAft>
                    <a:spcPts val="0"/>
                  </a:spcAft>
                </a:pPr>
                <a:r>
                  <a:rPr lang="ro-RO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variance for product of k depedent </a:t>
                </a:r>
                <a:r>
                  <a:rPr lang="en-US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o-RO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variables is:</a:t>
                </a:r>
              </a:p>
              <a:p>
                <a:pPr indent="457200" algn="just">
                  <a:spcAft>
                    <a:spcPts val="0"/>
                  </a:spcAft>
                </a:pPr>
                <a:endParaRPr lang="ro-RO" sz="90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fontAlgn="base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𝑉𝑎𝑟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∏"/>
                        <m:limLoc m:val="undOvr"/>
                        <m:ctrlPr>
                          <a:rPr lang="ro-RO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ro-R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)=</m:t>
                        </m:r>
                        <m:nary>
                          <m:naryPr>
                            <m:chr m:val="∏"/>
                            <m:limLoc m:val="undOvr"/>
                            <m:ctrlPr>
                              <a:rPr lang="ro-RO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ro-RO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ro-RO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nary>
                          <m:naryPr>
                            <m:chr m:val="∑"/>
                            <m:limLoc m:val="undOvr"/>
                            <m:supHide m:val="on"/>
                            <m:ctrlPr>
                              <a:rPr lang="ro-RO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h𝑘</m:t>
                            </m:r>
                          </m:sub>
                          <m:sup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ro-RO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ro-RO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…,</m:t>
                            </m:r>
                            <m:sSub>
                              <m:sSubPr>
                                <m:ctrlPr>
                                  <a:rPr lang="ro-RO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o-RO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/>
                  <a:t>                            </a:t>
                </a:r>
                <a:endParaRPr lang="ro-RO"/>
              </a:p>
              <a:p>
                <a:pPr fontAlgn="base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ro-R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ro-R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…,</m:t>
                      </m:r>
                      <m:sSub>
                        <m:sSubPr>
                          <m:ctrlPr>
                            <a:rPr lang="ro-R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ro-R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nary>
                        <m:naryPr>
                          <m:chr m:val="∏"/>
                          <m:limLoc m:val="undOvr"/>
                          <m:ctrlPr>
                            <a:rPr lang="ro-RO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p>
                            <m:sSupPr>
                              <m:ctrlPr>
                                <a:rPr lang="ro-RO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ro-R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sup>
                              <m:sSub>
                                <m:sSubPr>
                                  <m:ctrlPr>
                                    <a:rPr lang="ro-R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o-RO"/>
              </a:p>
              <a:p>
                <a:pPr fontAlgn="base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ro-R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ro-R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o-RO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o-RO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−2    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𝑓𝑜𝑟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ro-RO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       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𝑓𝑜𝑟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o-RO"/>
              </a:p>
              <a:p>
                <a:pPr fontAlgn="base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=0, 1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2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ro-RO"/>
              </a:p>
              <a:p>
                <a:pPr fontAlgn="base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𝑛𝑢𝑚𝑏𝑒𝑟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ro-RO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ro-R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ro-R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…,</m:t>
                      </m:r>
                      <m:sSub>
                        <m:sSubPr>
                          <m:ctrlPr>
                            <a:rPr lang="ro-R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o-RO"/>
              </a:p>
              <a:p>
                <a:pPr fontAlgn="base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𝑛𝑢𝑚𝑏𝑒𝑟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ro-RO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ro-R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ro-R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…,</m:t>
                      </m:r>
                      <m:sSub>
                        <m:sSubPr>
                          <m:ctrlPr>
                            <a:rPr lang="ro-R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o-RO"/>
              </a:p>
              <a:p>
                <a:pPr fontAlgn="base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o-R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ro-RO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ro-RO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o-RO"/>
              </a:p>
              <a:p>
                <a:pPr fontAlgn="base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ro-RO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h𝑘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ro-R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o-R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…,</m:t>
                          </m:r>
                          <m:sSub>
                            <m:sSubPr>
                              <m:ctrlPr>
                                <a:rPr lang="ro-R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denotes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summation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over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sets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ro-R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ro-R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…,</m:t>
                      </m:r>
                      <m:sSub>
                        <m:sSubPr>
                          <m:ctrlPr>
                            <a:rPr lang="ro-R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where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&gt;1 </m:t>
                      </m:r>
                    </m:oMath>
                  </m:oMathPara>
                </a14:m>
                <a:endParaRPr lang="ro-RO"/>
              </a:p>
              <a:p>
                <a:pPr fontAlgn="base"/>
                <a:r>
                  <a:rPr lang="ro-RO" smtClean="0"/>
                  <a:t>  </a:t>
                </a:r>
                <a:r>
                  <a:rPr lang="en-US" smtClean="0"/>
                  <a:t>and</a:t>
                </a:r>
                <a:endParaRPr lang="ro-RO" smtClean="0"/>
              </a:p>
              <a:p>
                <a:pPr fontAlgn="base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nary>
                            <m:naryPr>
                              <m:chr m:val="∏"/>
                              <m:limLoc m:val="undOvr"/>
                              <m:ctrlPr>
                                <a:rPr lang="ro-RO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ro-R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∏"/>
                              <m:limLoc m:val="undOvr"/>
                              <m:ctrlPr>
                                <a:rPr lang="ro-RO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ro-R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ro-RO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229" y="605991"/>
                <a:ext cx="10006149" cy="6110712"/>
              </a:xfrm>
              <a:prstGeom prst="rect">
                <a:avLst/>
              </a:prstGeom>
              <a:blipFill>
                <a:blip r:embed="rId2"/>
                <a:stretch>
                  <a:fillRect t="-499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090263" y="1663337"/>
            <a:ext cx="3614707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000" b="1" smtClean="0">
                <a:solidFill>
                  <a:srgbClr val="FF0000"/>
                </a:solidFill>
              </a:rPr>
              <a:t>These and other formulas</a:t>
            </a:r>
          </a:p>
          <a:p>
            <a:r>
              <a:rPr lang="ro-RO" sz="2000" b="1" smtClean="0">
                <a:solidFill>
                  <a:srgbClr val="FF0000"/>
                </a:solidFill>
              </a:rPr>
              <a:t>were used for computing</a:t>
            </a:r>
          </a:p>
          <a:p>
            <a:r>
              <a:rPr lang="ro-RO" sz="2000" b="1" smtClean="0">
                <a:solidFill>
                  <a:srgbClr val="FF0000"/>
                </a:solidFill>
              </a:rPr>
              <a:t>standard errors and</a:t>
            </a:r>
          </a:p>
          <a:p>
            <a:r>
              <a:rPr lang="ro-RO" sz="2000" b="1" smtClean="0">
                <a:solidFill>
                  <a:srgbClr val="FF0000"/>
                </a:solidFill>
              </a:rPr>
              <a:t>confidence intervals for</a:t>
            </a:r>
          </a:p>
          <a:p>
            <a:r>
              <a:rPr lang="ro-RO" sz="2000" b="1" smtClean="0">
                <a:solidFill>
                  <a:srgbClr val="FF0000"/>
                </a:solidFill>
              </a:rPr>
              <a:t>sums and products of </a:t>
            </a:r>
          </a:p>
          <a:p>
            <a:r>
              <a:rPr lang="ro-RO" sz="2000" b="1" smtClean="0">
                <a:solidFill>
                  <a:srgbClr val="FF0000"/>
                </a:solidFill>
              </a:rPr>
              <a:t>independent and related</a:t>
            </a:r>
          </a:p>
          <a:p>
            <a:r>
              <a:rPr lang="ro-RO" sz="2000" b="1" smtClean="0">
                <a:solidFill>
                  <a:srgbClr val="FF0000"/>
                </a:solidFill>
              </a:rPr>
              <a:t>variables, used further in </a:t>
            </a:r>
          </a:p>
          <a:p>
            <a:r>
              <a:rPr lang="ro-RO" sz="2000" b="1" smtClean="0">
                <a:solidFill>
                  <a:srgbClr val="FF0000"/>
                </a:solidFill>
              </a:rPr>
              <a:t>synthetic biodiversity measures.</a:t>
            </a:r>
          </a:p>
          <a:p>
            <a:endParaRPr lang="ro-RO" sz="2000" b="1">
              <a:solidFill>
                <a:srgbClr val="FF0000"/>
              </a:solidFill>
            </a:endParaRPr>
          </a:p>
          <a:p>
            <a:r>
              <a:rPr lang="ro-RO" sz="2000" b="1" smtClean="0">
                <a:solidFill>
                  <a:srgbClr val="FF0000"/>
                </a:solidFill>
              </a:rPr>
              <a:t>An R script was developed</a:t>
            </a:r>
          </a:p>
          <a:p>
            <a:r>
              <a:rPr lang="ro-RO" sz="2000" b="1" smtClean="0">
                <a:solidFill>
                  <a:srgbClr val="FF0000"/>
                </a:solidFill>
              </a:rPr>
              <a:t>and is also freely available.</a:t>
            </a:r>
            <a:endParaRPr lang="ro-RO" sz="2000" b="1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5182-77DB-46FC-AD45-54A75022D6ED}" type="slidenum">
              <a:rPr lang="ro-RO" sz="1800" b="1" smtClean="0">
                <a:solidFill>
                  <a:schemeClr val="tx1"/>
                </a:solidFill>
              </a:rPr>
              <a:t>3</a:t>
            </a:fld>
            <a:endParaRPr lang="ro-RO" sz="18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403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4" y="2619376"/>
            <a:ext cx="5054599" cy="37909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4460" t="17981" r="14284" b="62934"/>
          <a:stretch/>
        </p:blipFill>
        <p:spPr>
          <a:xfrm>
            <a:off x="438606" y="542378"/>
            <a:ext cx="7247655" cy="18859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44073" t="47486" r="14604" b="16340"/>
          <a:stretch/>
        </p:blipFill>
        <p:spPr>
          <a:xfrm>
            <a:off x="5266783" y="3352329"/>
            <a:ext cx="6867196" cy="33813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44987" t="26745" r="34999" b="41289"/>
          <a:stretch/>
        </p:blipFill>
        <p:spPr>
          <a:xfrm>
            <a:off x="8296276" y="60758"/>
            <a:ext cx="2732804" cy="24551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44666" t="58901" r="14663" b="33869"/>
          <a:stretch/>
        </p:blipFill>
        <p:spPr>
          <a:xfrm>
            <a:off x="5266783" y="2515897"/>
            <a:ext cx="6867196" cy="6867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4747" y="142268"/>
            <a:ext cx="7821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Combining community diversity measures and geometric meaning. </a:t>
            </a:r>
            <a:endParaRPr lang="ro-RO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5182-77DB-46FC-AD45-54A75022D6ED}" type="slidenum">
              <a:rPr lang="ro-RO" sz="1800" b="1" smtClean="0">
                <a:solidFill>
                  <a:schemeClr val="tx1"/>
                </a:solidFill>
              </a:rPr>
              <a:t>4</a:t>
            </a:fld>
            <a:endParaRPr lang="ro-RO" sz="18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460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39" y="232007"/>
            <a:ext cx="103980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o-MD" sz="2000" b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Defining </a:t>
            </a:r>
            <a:r>
              <a:rPr lang="ro-MD" sz="2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cumulative sequential </a:t>
            </a:r>
            <a:r>
              <a:rPr lang="ro-MD" sz="2000" b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lambda </a:t>
            </a:r>
            <a:r>
              <a:rPr lang="ro-MD" sz="2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(λ</a:t>
            </a:r>
            <a:r>
              <a:rPr lang="ro-MD" sz="2000" b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and gamma </a:t>
            </a:r>
            <a:r>
              <a:rPr lang="ro-MD" sz="2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(γ) diversity </a:t>
            </a:r>
            <a:r>
              <a:rPr lang="ro-MD" sz="2000" b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measures </a:t>
            </a:r>
            <a:endParaRPr lang="ro-RO" sz="20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78674" y="650131"/>
                <a:ext cx="11773989" cy="17028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 algn="just">
                  <a:spcAft>
                    <a:spcPts val="0"/>
                  </a:spcAft>
                </a:pPr>
                <a:r>
                  <a:rPr lang="ro-MD" b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ro-MD" b="1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he </a:t>
                </a:r>
                <a:r>
                  <a:rPr lang="ro-MD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lambda diversity cumulative sequential similarity matrix </a:t>
                </a:r>
                <a:r>
                  <a:rPr lang="ro-MD" b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ro-MD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Λ</a:t>
                </a:r>
                <a:r>
                  <a:rPr lang="ro-MD" b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), </a:t>
                </a:r>
                <a:r>
                  <a:rPr lang="ro-MD" b="1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 </a:t>
                </a:r>
                <a:r>
                  <a:rPr lang="ro-MD" b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lower triangular matrix calculated as:</a:t>
                </a:r>
                <a:endParaRPr lang="ro-RO" b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o-MD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Λ</m:t>
                    </m:r>
                    <m:r>
                      <a:rPr lang="ro-MD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o-RO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MD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ro-MD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𝑤</m:t>
                        </m:r>
                        <m:r>
                          <a:rPr lang="ro-MD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ro-MD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  <m:r>
                      <a:rPr lang="ro-MD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o-RO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ro-RO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ro-MD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ro-MD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  <m:r>
                              <a:rPr lang="ro-MD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ro-MD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ro-MD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ro-MD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ro-RO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o-MD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o-MD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  <m:r>
                              <a:rPr lang="ro-MD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ro-MD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ro-MD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o-RO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o-MD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ro-MD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  <m:r>
                              <a:rPr lang="ro-MD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ro-MD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ro-MD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)∙(</m:t>
                        </m:r>
                        <m:sSub>
                          <m:sSubPr>
                            <m:ctrlPr>
                              <a:rPr lang="ro-RO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o-MD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ro-MD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  <m:r>
                              <a:rPr lang="ro-MD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ro-MD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ro-MD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o-RO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o-MD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ro-MD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  <m:r>
                              <a:rPr lang="ro-MD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ro-MD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ro-MD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sub>
                        </m:sSub>
                      </m:den>
                    </m:f>
                  </m:oMath>
                </a14:m>
                <a:r>
                  <a:rPr lang="ro-MD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ro-MD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where </a:t>
                </a:r>
                <a:r>
                  <a:rPr lang="ro-MD" i="1">
                    <a:latin typeface="Times New Roman" panose="02020603050405020304" pitchFamily="18" charset="0"/>
                    <a:ea typeface="Calibri" panose="020F0502020204030204" pitchFamily="34" charset="0"/>
                  </a:rPr>
                  <a:t>w</a:t>
                </a:r>
                <a:r>
                  <a:rPr lang="ro-MD">
                    <a:latin typeface="Times New Roman" panose="02020603050405020304" pitchFamily="18" charset="0"/>
                    <a:ea typeface="Calibri" panose="020F0502020204030204" pitchFamily="34" charset="0"/>
                  </a:rPr>
                  <a:t> and </a:t>
                </a:r>
                <a:r>
                  <a:rPr lang="ro-MD" i="1">
                    <a:latin typeface="Times New Roman" panose="02020603050405020304" pitchFamily="18" charset="0"/>
                    <a:ea typeface="Calibri" panose="020F0502020204030204" pitchFamily="34" charset="0"/>
                  </a:rPr>
                  <a:t>z</a:t>
                </a:r>
                <a:r>
                  <a:rPr lang="ro-MD">
                    <a:latin typeface="Times New Roman" panose="02020603050405020304" pitchFamily="18" charset="0"/>
                    <a:ea typeface="Calibri" panose="020F0502020204030204" pitchFamily="34" charset="0"/>
                  </a:rPr>
                  <a:t> are the indexes of summation, which take values between 1 and </a:t>
                </a:r>
                <a:r>
                  <a:rPr lang="ro-MD" i="1">
                    <a:latin typeface="Times New Roman" panose="02020603050405020304" pitchFamily="18" charset="0"/>
                    <a:ea typeface="Calibri" panose="020F0502020204030204" pitchFamily="34" charset="0"/>
                  </a:rPr>
                  <a:t>n</a:t>
                </a:r>
                <a:r>
                  <a:rPr lang="ro-MD">
                    <a:latin typeface="Times New Roman" panose="02020603050405020304" pitchFamily="18" charset="0"/>
                    <a:ea typeface="Calibri" panose="020F0502020204030204" pitchFamily="34" charset="0"/>
                  </a:rPr>
                  <a:t> (being a triangular matrix </a:t>
                </a:r>
                <a:r>
                  <a:rPr lang="ro-MD" i="1">
                    <a:latin typeface="Times New Roman" panose="02020603050405020304" pitchFamily="18" charset="0"/>
                    <a:ea typeface="Calibri" panose="020F0502020204030204" pitchFamily="34" charset="0"/>
                  </a:rPr>
                  <a:t>w ≥ z</a:t>
                </a:r>
                <a:r>
                  <a:rPr lang="ro-MD">
                    <a:latin typeface="Times New Roman" panose="02020603050405020304" pitchFamily="18" charset="0"/>
                    <a:ea typeface="Calibri" panose="020F0502020204030204" pitchFamily="34" charset="0"/>
                  </a:rPr>
                  <a:t>), </a:t>
                </a:r>
                <a:r>
                  <a:rPr lang="ro-MD" i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 </a:t>
                </a:r>
                <a:r>
                  <a:rPr lang="ro-MD">
                    <a:latin typeface="Times New Roman" panose="02020603050405020304" pitchFamily="18" charset="0"/>
                    <a:ea typeface="Calibri" panose="020F0502020204030204" pitchFamily="34" charset="0"/>
                  </a:rPr>
                  <a:t>are the common species, i.e., present both in the upstream (or former) sector defined by the first </a:t>
                </a:r>
                <a:r>
                  <a:rPr lang="ro-MD" i="1">
                    <a:latin typeface="Times New Roman" panose="02020603050405020304" pitchFamily="18" charset="0"/>
                    <a:ea typeface="Calibri" panose="020F0502020204030204" pitchFamily="34" charset="0"/>
                  </a:rPr>
                  <a:t>z-1 </a:t>
                </a:r>
                <a:r>
                  <a:rPr lang="ro-MD">
                    <a:latin typeface="Times New Roman" panose="02020603050405020304" pitchFamily="18" charset="0"/>
                    <a:ea typeface="Calibri" panose="020F0502020204030204" pitchFamily="34" charset="0"/>
                  </a:rPr>
                  <a:t>samples and in the next sample </a:t>
                </a:r>
                <a:r>
                  <a:rPr lang="ro-MD" i="1">
                    <a:latin typeface="Times New Roman" panose="02020603050405020304" pitchFamily="18" charset="0"/>
                    <a:ea typeface="Calibri" panose="020F0502020204030204" pitchFamily="34" charset="0"/>
                  </a:rPr>
                  <a:t>z</a:t>
                </a:r>
                <a:r>
                  <a:rPr lang="ro-MD"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ro-MD" i="1">
                    <a:latin typeface="Times New Roman" panose="02020603050405020304" pitchFamily="18" charset="0"/>
                    <a:ea typeface="Calibri" panose="020F0502020204030204" pitchFamily="34" charset="0"/>
                  </a:rPr>
                  <a:t>a </a:t>
                </a:r>
                <a:r>
                  <a:rPr lang="ro-MD">
                    <a:latin typeface="Times New Roman" panose="02020603050405020304" pitchFamily="18" charset="0"/>
                    <a:ea typeface="Calibri" panose="020F0502020204030204" pitchFamily="34" charset="0"/>
                  </a:rPr>
                  <a:t>are the species unique for the sector defined by sample 1 to (</a:t>
                </a:r>
                <a:r>
                  <a:rPr lang="ro-MD" i="1">
                    <a:latin typeface="Times New Roman" panose="02020603050405020304" pitchFamily="18" charset="0"/>
                    <a:ea typeface="Calibri" panose="020F0502020204030204" pitchFamily="34" charset="0"/>
                  </a:rPr>
                  <a:t>z</a:t>
                </a:r>
                <a:r>
                  <a:rPr lang="ro-MD">
                    <a:latin typeface="Times New Roman" panose="02020603050405020304" pitchFamily="18" charset="0"/>
                    <a:ea typeface="Calibri" panose="020F0502020204030204" pitchFamily="34" charset="0"/>
                  </a:rPr>
                  <a:t>-1) and </a:t>
                </a:r>
                <a:r>
                  <a:rPr lang="ro-MD" i="1">
                    <a:latin typeface="Times New Roman" panose="02020603050405020304" pitchFamily="18" charset="0"/>
                    <a:ea typeface="Calibri" panose="020F0502020204030204" pitchFamily="34" charset="0"/>
                  </a:rPr>
                  <a:t>b </a:t>
                </a:r>
                <a:r>
                  <a:rPr lang="ro-MD">
                    <a:latin typeface="Times New Roman" panose="02020603050405020304" pitchFamily="18" charset="0"/>
                    <a:ea typeface="Calibri" panose="020F0502020204030204" pitchFamily="34" charset="0"/>
                  </a:rPr>
                  <a:t>are the species newly identified in the sample </a:t>
                </a:r>
                <a:r>
                  <a:rPr lang="ro-MD" i="1">
                    <a:latin typeface="Times New Roman" panose="02020603050405020304" pitchFamily="18" charset="0"/>
                    <a:ea typeface="Calibri" panose="020F0502020204030204" pitchFamily="34" charset="0"/>
                  </a:rPr>
                  <a:t>z</a:t>
                </a:r>
                <a:r>
                  <a:rPr lang="ro-MD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ro-RO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74" y="650131"/>
                <a:ext cx="11773989" cy="1702838"/>
              </a:xfrm>
              <a:prstGeom prst="rect">
                <a:avLst/>
              </a:prstGeom>
              <a:blipFill>
                <a:blip r:embed="rId2"/>
                <a:stretch>
                  <a:fillRect l="-466" t="-2151" r="-414" b="-4659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91885" y="2949664"/>
                <a:ext cx="10946675" cy="2889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 algn="just">
                  <a:spcAft>
                    <a:spcPts val="0"/>
                  </a:spcAft>
                </a:pPr>
                <a:r>
                  <a:rPr lang="ro-MD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We denote with </a:t>
                </a:r>
                <a:r>
                  <a:rPr lang="ro-MD" i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ma, mb, </a:t>
                </a:r>
                <a:r>
                  <a:rPr lang="ro-MD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and</a:t>
                </a:r>
                <a:r>
                  <a:rPr lang="ro-MD" i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mc</a:t>
                </a:r>
                <a:r>
                  <a:rPr lang="ro-MD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the mean values for each column in the A, B, and C matrices, namely the mean value for each step (lag) for the species disappearing, appearing, or shared between sectors. These are vectors of (</a:t>
                </a:r>
                <a:r>
                  <a:rPr lang="ro-MD" i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n-y</a:t>
                </a:r>
                <a:r>
                  <a:rPr lang="ro-MD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ro-MD" i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o-MD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elements, where </a:t>
                </a:r>
                <a:r>
                  <a:rPr lang="ro-MD" i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ro-MD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takes values from 0 to (</a:t>
                </a:r>
                <a:r>
                  <a:rPr lang="ro-MD" i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n-1</a:t>
                </a:r>
                <a:r>
                  <a:rPr lang="ro-MD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  </a:t>
                </a:r>
                <a:endParaRPr lang="ro-RO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 algn="just">
                  <a:spcAft>
                    <a:spcPts val="0"/>
                  </a:spcAft>
                </a:pPr>
                <a:r>
                  <a:rPr lang="ro-MD" b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</a:t>
                </a:r>
                <a:r>
                  <a:rPr lang="ro-MD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mean cumulative sequential lambda diversity</a:t>
                </a:r>
                <a:r>
                  <a:rPr lang="ro-MD" b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for each lag is defined as </a:t>
                </a:r>
                <a:r>
                  <a:rPr lang="ro-MD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md</a:t>
                </a:r>
                <a:r>
                  <a:rPr lang="ro-MD" b="1" i="1" baseline="-2500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</a:t>
                </a:r>
                <a:r>
                  <a:rPr lang="ro-MD" b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ro-RO" b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ro-MD" sz="12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ro-RO" sz="12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r">
                  <a:spcAft>
                    <a:spcPts val="0"/>
                  </a:spcAft>
                </a:pPr>
                <a:r>
                  <a:rPr lang="ro-MD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</a:t>
                </a:r>
                <a:endParaRPr lang="ro-RO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ro-MD" baseline="-2500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ro-MD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Then</a:t>
                </a:r>
                <a:r>
                  <a:rPr lang="ro-MD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the </a:t>
                </a:r>
                <a:r>
                  <a:rPr lang="ro-MD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cumulative sequential gamma diversity</a:t>
                </a:r>
                <a:r>
                  <a:rPr lang="ro-MD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ro-MD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gmd</a:t>
                </a:r>
                <a:r>
                  <a:rPr lang="ro-MD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o-MD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 defined as the geometric mean of the product of alpha diversity </a:t>
                </a:r>
                <a:r>
                  <a:rPr lang="ro-MD" i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αrs</a:t>
                </a:r>
                <a:r>
                  <a:rPr lang="ro-MD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the lambda diversity expressed as the </a:t>
                </a:r>
                <a:r>
                  <a:rPr lang="ro-MD" i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md</a:t>
                </a:r>
                <a:r>
                  <a:rPr lang="ro-MD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mean cumulative lambda measure</a:t>
                </a:r>
                <a:r>
                  <a:rPr lang="ro-MD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>
                  <a:spcAft>
                    <a:spcPts val="0"/>
                  </a:spcAft>
                </a:pPr>
                <a:endParaRPr lang="ro-RO" sz="3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o-RO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MD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𝑔𝑚𝑑</m:t>
                        </m:r>
                      </m:e>
                      <m:sub>
                        <m:r>
                          <a:rPr lang="ro-MD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𝑤</m:t>
                        </m:r>
                      </m:sub>
                    </m:sSub>
                    <m:r>
                      <a:rPr lang="ro-MD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o-RO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o-MD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  <m:sSub>
                          <m:sSubPr>
                            <m:ctrlPr>
                              <a:rPr lang="ro-RO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o-MD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𝑟𝑠</m:t>
                            </m:r>
                          </m:e>
                          <m:sub>
                            <m:r>
                              <a:rPr lang="ro-MD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sub>
                        </m:sSub>
                        <m:sSub>
                          <m:sSubPr>
                            <m:ctrlPr>
                              <a:rPr lang="ro-RO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o-MD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∙</m:t>
                            </m:r>
                            <m:r>
                              <a:rPr lang="ro-MD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𝑚𝑑</m:t>
                            </m:r>
                          </m:e>
                          <m:sub>
                            <m:r>
                              <a:rPr lang="ro-MD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sub>
                        </m:sSub>
                      </m:e>
                    </m:rad>
                  </m:oMath>
                </a14:m>
                <a:r>
                  <a:rPr lang="ro-MD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ro-RO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85" y="2949664"/>
                <a:ext cx="10946675" cy="2889958"/>
              </a:xfrm>
              <a:prstGeom prst="rect">
                <a:avLst/>
              </a:prstGeom>
              <a:blipFill>
                <a:blip r:embed="rId3"/>
                <a:stretch>
                  <a:fillRect l="-445" t="-1266" r="-501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48342" y="2303333"/>
            <a:ext cx="11033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MD">
                <a:latin typeface="Times New Roman" panose="02020603050405020304" pitchFamily="18" charset="0"/>
                <a:ea typeface="Calibri" panose="020F0502020204030204" pitchFamily="34" charset="0"/>
              </a:rPr>
              <a:t>Three triangular matrices, namely A—including the species unique for the upstream sector (group of samples), B—species appearing in each downstream sample, and C—common species, are summarized in the matrix Λ.</a:t>
            </a:r>
            <a:endParaRPr lang="ro-RO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9606" t="40103" r="36207" b="50065"/>
          <a:stretch/>
        </p:blipFill>
        <p:spPr>
          <a:xfrm>
            <a:off x="4637312" y="4083461"/>
            <a:ext cx="2856411" cy="6531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817222" y="5717032"/>
                <a:ext cx="6096000" cy="84369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ro-MD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ro-RO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o-MD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ro-MD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𝑟𝑠</m:t>
                          </m:r>
                        </m:e>
                        <m:sub>
                          <m:r>
                            <a:rPr lang="ro-MD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sub>
                      </m:sSub>
                      <m:r>
                        <a:rPr lang="ro-MD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o-RO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o-MD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ro-MD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r>
                            <a:rPr lang="ro-MD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7222" y="5717032"/>
                <a:ext cx="6096000" cy="8436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548638" y="5652467"/>
            <a:ext cx="10911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o-MD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where</a:t>
            </a:r>
            <a:r>
              <a:rPr lang="ro-MD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MD" b="1" i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αrs</a:t>
            </a:r>
            <a:r>
              <a:rPr lang="ro-MD" b="1" i="1" baseline="-250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ro-MD" b="1" i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MD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a relative measure of the alpha diversity</a:t>
            </a:r>
            <a:r>
              <a:rPr lang="ro-MD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</a:t>
            </a:r>
            <a:r>
              <a:rPr lang="ro-MD" i="1" baseline="-25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ro-MD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the number of species in the sample, and </a:t>
            </a:r>
            <a:r>
              <a:rPr lang="ro-MD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ro-MD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the number of species identified along the gradient.</a:t>
            </a:r>
            <a:endParaRPr lang="ro-RO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5182-77DB-46FC-AD45-54A75022D6ED}" type="slidenum">
              <a:rPr lang="ro-RO" sz="2000" b="1" smtClean="0">
                <a:solidFill>
                  <a:schemeClr val="tx1"/>
                </a:solidFill>
              </a:rPr>
              <a:t>5</a:t>
            </a:fld>
            <a:endParaRPr lang="ro-RO" sz="20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604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644" t="23860" r="17796" b="20313"/>
          <a:stretch/>
        </p:blipFill>
        <p:spPr>
          <a:xfrm>
            <a:off x="62674" y="78377"/>
            <a:ext cx="6783465" cy="30951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3102466"/>
            <a:ext cx="68461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o-MD" sz="1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relative alpha (</a:t>
            </a:r>
            <a:r>
              <a:rPr lang="ro-MD" sz="16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αrs</a:t>
            </a:r>
            <a:r>
              <a:rPr lang="ro-MD" sz="1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mean lambda (</a:t>
            </a:r>
            <a:r>
              <a:rPr lang="ro-MD" sz="16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md</a:t>
            </a:r>
            <a:r>
              <a:rPr lang="ro-MD" sz="1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and corresponding complement of gamma (</a:t>
            </a:r>
            <a:r>
              <a:rPr lang="ro-MD" sz="16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cgmd</a:t>
            </a:r>
            <a:r>
              <a:rPr lang="ro-MD" sz="1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diversities plotted against the sample</a:t>
            </a:r>
            <a:r>
              <a:rPr lang="ro-MD" sz="16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 </a:t>
            </a:r>
            <a:r>
              <a:rPr lang="ro-MD" sz="1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along the gradient. Extreme values of γ1 = 0 ("nothing changes") and γ0 = 1 ("everything changes") are plotted for comparison and for defining the relative changes. </a:t>
            </a:r>
            <a:endParaRPr lang="ro-RO" sz="1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63610" y="78377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MD">
                <a:latin typeface="Times New Roman" panose="02020603050405020304" pitchFamily="18" charset="0"/>
                <a:ea typeface="Times New Roman" panose="02020603050405020304" pitchFamily="18" charset="0"/>
              </a:rPr>
              <a:t>The complement </a:t>
            </a:r>
            <a:r>
              <a:rPr lang="ro-MD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on gamma diversity is </a:t>
            </a:r>
          </a:p>
          <a:p>
            <a:endParaRPr lang="ro-MD" sz="30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o-MD" i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o-MD" i="1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cgmd</a:t>
            </a:r>
            <a:r>
              <a:rPr lang="ro-MD" i="1" baseline="-25000" smtClean="0">
                <a:latin typeface="Times New Roman" panose="02020603050405020304" pitchFamily="18" charset="0"/>
                <a:ea typeface="Calibri" panose="020F0502020204030204" pitchFamily="34" charset="0"/>
              </a:rPr>
              <a:t>w</a:t>
            </a:r>
            <a:r>
              <a:rPr lang="ro-MD" i="1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o-MD" i="1">
                <a:latin typeface="Times New Roman" panose="02020603050405020304" pitchFamily="18" charset="0"/>
                <a:ea typeface="Calibri" panose="020F0502020204030204" pitchFamily="34" charset="0"/>
              </a:rPr>
              <a:t>= (1-gmd</a:t>
            </a:r>
            <a:r>
              <a:rPr lang="ro-MD" i="1" baseline="-25000">
                <a:latin typeface="Times New Roman" panose="02020603050405020304" pitchFamily="18" charset="0"/>
                <a:ea typeface="Calibri" panose="020F0502020204030204" pitchFamily="34" charset="0"/>
              </a:rPr>
              <a:t>w</a:t>
            </a:r>
            <a:r>
              <a:rPr lang="ro-MD" i="1" smtClean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endParaRPr lang="ro-RO" i="1"/>
          </a:p>
        </p:txBody>
      </p:sp>
      <p:sp>
        <p:nvSpPr>
          <p:cNvPr id="5" name="Rectangle 4"/>
          <p:cNvSpPr/>
          <p:nvPr/>
        </p:nvSpPr>
        <p:spPr>
          <a:xfrm>
            <a:off x="6622022" y="805391"/>
            <a:ext cx="5482463" cy="27469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o-MD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defined several measures of diversity changes:</a:t>
            </a:r>
          </a:p>
          <a:p>
            <a:pPr indent="457200" algn="just">
              <a:spcAft>
                <a:spcPts val="0"/>
              </a:spcAft>
            </a:pPr>
            <a:r>
              <a:rPr lang="ro-MD" sz="5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457200" algn="just">
              <a:spcAft>
                <a:spcPts val="0"/>
              </a:spcAft>
            </a:pPr>
            <a:r>
              <a:rPr lang="ro-MD" i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Acgm = relative </a:t>
            </a:r>
            <a:r>
              <a:rPr lang="ro-MD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geometrical gamma </a:t>
            </a:r>
            <a:r>
              <a:rPr lang="ro-MD" i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change</a:t>
            </a:r>
            <a:r>
              <a:rPr lang="ro-MD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indent="457200" algn="just">
              <a:spcAft>
                <a:spcPts val="0"/>
              </a:spcAft>
            </a:pPr>
            <a:r>
              <a:rPr lang="ro-MD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Rlgm = </a:t>
            </a:r>
            <a:r>
              <a:rPr lang="ro-MD" i="1">
                <a:latin typeface="Times New Roman" panose="02020603050405020304" pitchFamily="18" charset="0"/>
                <a:cs typeface="Times New Roman" panose="02020603050405020304" pitchFamily="18" charset="0"/>
              </a:rPr>
              <a:t>relative length ratio between the graphical </a:t>
            </a:r>
            <a:endParaRPr lang="ro-MD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o-MD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display </a:t>
            </a:r>
            <a:r>
              <a:rPr lang="ro-MD" i="1">
                <a:latin typeface="Times New Roman" panose="02020603050405020304" pitchFamily="18" charset="0"/>
                <a:cs typeface="Times New Roman" panose="02020603050405020304" pitchFamily="18" charset="0"/>
              </a:rPr>
              <a:t>of the gamma complement and the </a:t>
            </a:r>
            <a:endParaRPr lang="ro-MD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o-MD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total </a:t>
            </a:r>
            <a:r>
              <a:rPr lang="ro-MD" i="1">
                <a:latin typeface="Times New Roman" panose="02020603050405020304" pitchFamily="18" charset="0"/>
                <a:cs typeface="Times New Roman" panose="02020603050405020304" pitchFamily="18" charset="0"/>
              </a:rPr>
              <a:t>possible length of change </a:t>
            </a:r>
            <a:endParaRPr lang="ro-MD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o-MD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Drgm = </a:t>
            </a:r>
            <a:r>
              <a:rPr lang="ro-MD" i="1">
                <a:latin typeface="Times New Roman" panose="02020603050405020304" pitchFamily="18" charset="0"/>
                <a:cs typeface="Times New Roman" panose="02020603050405020304" pitchFamily="18" charset="0"/>
              </a:rPr>
              <a:t>difference in relative changes in successive </a:t>
            </a:r>
            <a:endParaRPr lang="ro-MD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o-MD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gamma </a:t>
            </a:r>
            <a:r>
              <a:rPr lang="ro-MD" i="1">
                <a:latin typeface="Times New Roman" panose="02020603050405020304" pitchFamily="18" charset="0"/>
                <a:cs typeface="Times New Roman" panose="02020603050405020304" pitchFamily="18" charset="0"/>
              </a:rPr>
              <a:t>diversity </a:t>
            </a:r>
            <a:r>
              <a:rPr lang="ro-MD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</a:t>
            </a:r>
          </a:p>
          <a:p>
            <a:pPr indent="457200" algn="just">
              <a:spcAft>
                <a:spcPts val="0"/>
              </a:spcAft>
            </a:pPr>
            <a:r>
              <a:rPr lang="ro-MD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 = </a:t>
            </a:r>
            <a:r>
              <a:rPr lang="ro-MD" i="1">
                <a:latin typeface="Times New Roman" panose="02020603050405020304" pitchFamily="18" charset="0"/>
                <a:cs typeface="Times New Roman" panose="02020603050405020304" pitchFamily="18" charset="0"/>
              </a:rPr>
              <a:t>relative sequential cumulative gamma </a:t>
            </a:r>
            <a:endParaRPr lang="ro-MD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o-MD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diversity </a:t>
            </a:r>
            <a:r>
              <a:rPr lang="ro-MD" i="1">
                <a:latin typeface="Times New Roman" panose="02020603050405020304" pitchFamily="18" charset="0"/>
                <a:cs typeface="Times New Roman" panose="02020603050405020304" pitchFamily="18" charset="0"/>
              </a:rPr>
              <a:t>change along a gradient </a:t>
            </a:r>
            <a:endParaRPr lang="ro-RO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1263" t="44379" r="45412" b="25882"/>
          <a:stretch/>
        </p:blipFill>
        <p:spPr>
          <a:xfrm>
            <a:off x="7485529" y="3438487"/>
            <a:ext cx="4491318" cy="32210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6296" t="54779" r="50366" b="19013"/>
          <a:stretch/>
        </p:blipFill>
        <p:spPr>
          <a:xfrm>
            <a:off x="153624" y="4321769"/>
            <a:ext cx="3637413" cy="22976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13865" t="75931" r="68821" b="15767"/>
          <a:stretch/>
        </p:blipFill>
        <p:spPr>
          <a:xfrm>
            <a:off x="3859276" y="6134162"/>
            <a:ext cx="2252520" cy="6074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38000" t="75931" r="53350" b="16445"/>
          <a:stretch/>
        </p:blipFill>
        <p:spPr>
          <a:xfrm>
            <a:off x="6293224" y="6157819"/>
            <a:ext cx="1128486" cy="5594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14625" t="30229" r="55312" b="38715"/>
          <a:stretch/>
        </p:blipFill>
        <p:spPr>
          <a:xfrm>
            <a:off x="3922743" y="4133403"/>
            <a:ext cx="3329704" cy="19348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674" y="4118847"/>
            <a:ext cx="17037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000" b="1" smtClean="0">
                <a:solidFill>
                  <a:srgbClr val="FF0000"/>
                </a:solidFill>
              </a:rPr>
              <a:t>Excerpts</a:t>
            </a:r>
          </a:p>
          <a:p>
            <a:r>
              <a:rPr lang="ro-RO" sz="2000" b="1" smtClean="0">
                <a:solidFill>
                  <a:srgbClr val="FF0000"/>
                </a:solidFill>
              </a:rPr>
              <a:t>from Mathcad</a:t>
            </a:r>
          </a:p>
          <a:p>
            <a:r>
              <a:rPr lang="ro-RO" sz="2000" b="1" smtClean="0">
                <a:solidFill>
                  <a:srgbClr val="FF0000"/>
                </a:solidFill>
              </a:rPr>
              <a:t>templates</a:t>
            </a:r>
            <a:endParaRPr lang="ro-RO" sz="2000" b="1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5182-77DB-46FC-AD45-54A75022D6ED}" type="slidenum">
              <a:rPr lang="ro-RO" sz="2000" b="1" smtClean="0">
                <a:solidFill>
                  <a:schemeClr val="tx1"/>
                </a:solidFill>
              </a:rPr>
              <a:t>6</a:t>
            </a:fld>
            <a:endParaRPr lang="ro-RO" sz="20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702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04800" y="697547"/>
                <a:ext cx="11355977" cy="36882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ro-MD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Based on the formula of Rao, we define</a:t>
                </a:r>
                <a:r>
                  <a:rPr lang="ro-MD" i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ξ1—the xi environment-life diversity</a:t>
                </a:r>
                <a:r>
                  <a:rPr lang="en-US" b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measure, calculated for each site or sample </a:t>
                </a:r>
                <a:r>
                  <a:rPr lang="en-US" i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</a:t>
                </a:r>
                <a:r>
                  <a:rPr lang="en-US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i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q, w, </a:t>
                </a:r>
                <a:r>
                  <a:rPr lang="en-US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and</a:t>
                </a:r>
                <a:r>
                  <a:rPr lang="en-US" i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z </a:t>
                </a:r>
                <a:r>
                  <a:rPr lang="en-US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take values from 1 to </a:t>
                </a:r>
                <a:r>
                  <a:rPr lang="en-US" i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ro-MD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ro-RO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ro-MD" sz="7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ro-RO" sz="70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𝜉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  <m:sub>
                          <m:r>
                            <a:rPr lang="ro-MD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sub>
                      </m:sSub>
                      <m:r>
                        <a:rPr lang="ro-MD" sz="1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o-MD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o-MD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ro-RO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ro-MD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𝑤</m:t>
                          </m:r>
                          <m:r>
                            <a:rPr lang="ro-MD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o-MD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ro-RO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ro-MD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ro-MD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ro-MD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ro-RO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MD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ro-MD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𝑞</m:t>
                                  </m:r>
                                  <m:r>
                                    <a:rPr lang="ro-MD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ro-MD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  <m:r>
                                <a:rPr lang="ro-MD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ro-RO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MD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ro-MD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𝑞</m:t>
                                  </m:r>
                                  <m:r>
                                    <a:rPr lang="ro-MD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ro-MD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o-RO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MD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∙</m:t>
                                  </m:r>
                                  <m:r>
                                    <a:rPr lang="ro-MD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ro-MD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𝑤</m:t>
                                  </m:r>
                                  <m:r>
                                    <a:rPr lang="ro-MD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ro-MD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ro-RO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endParaRPr lang="ro-RO" sz="300" i="1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i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 </a:t>
                </a:r>
                <a:r>
                  <a:rPr lang="en-US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the dissimilarity matrix of species composition between sites, </a:t>
                </a:r>
                <a:endParaRPr lang="ro-RO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i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en-US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dissimilarities between sites assessed on environmental variables </a:t>
                </a:r>
                <a:endParaRPr lang="ro-RO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ro-RO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o-RO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</a:t>
                </a:r>
                <a:r>
                  <a:rPr lang="en-US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using </a:t>
                </a:r>
                <a:r>
                  <a:rPr lang="en-US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Gower distance; </a:t>
                </a:r>
                <a:endParaRPr lang="ro-RO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endParaRPr lang="ro-RO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ro-RO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 </a:t>
                </a:r>
                <a:r>
                  <a:rPr lang="ro-RO" i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ro-RO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linked to spatial coordinates, e.g. describing geographical </a:t>
                </a:r>
              </a:p>
              <a:p>
                <a:pPr algn="just"/>
                <a:r>
                  <a:rPr lang="ro-RO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distances or (</a:t>
                </a:r>
                <a:r>
                  <a:rPr lang="ro-RO" i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e.g</a:t>
                </a:r>
                <a:r>
                  <a:rPr lang="ro-RO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.) an </a:t>
                </a: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Euclidean distance </a:t>
                </a: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matrix</a:t>
                </a:r>
                <a:r>
                  <a:rPr lang="ro-RO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within a db-MEM</a:t>
                </a:r>
                <a:r>
                  <a:rPr lang="ro-RO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pPr algn="just"/>
                <a:r>
                  <a:rPr lang="ro-RO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we define the </a:t>
                </a:r>
                <a:r>
                  <a:rPr lang="en-US" b="1" i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ξ2—life-space </a:t>
                </a:r>
                <a:r>
                  <a:rPr lang="en-US" b="1" i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ecological diversity.</a:t>
                </a:r>
                <a:endParaRPr lang="ro-RO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endParaRPr lang="ro-RO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697547"/>
                <a:ext cx="11355977" cy="3688254"/>
              </a:xfrm>
              <a:prstGeom prst="rect">
                <a:avLst/>
              </a:prstGeom>
              <a:blipFill>
                <a:blip r:embed="rId2"/>
                <a:stretch>
                  <a:fillRect l="-429" t="-826" r="-429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609599" y="232005"/>
            <a:ext cx="9274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ro-RO" sz="20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20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o-MD" sz="2000" b="1">
                <a:latin typeface="Times New Roman" panose="02020603050405020304" pitchFamily="18" charset="0"/>
                <a:ea typeface="Calibri" panose="020F0502020204030204" pitchFamily="34" charset="0"/>
              </a:rPr>
              <a:t>Defining and computing the </a:t>
            </a:r>
            <a:r>
              <a:rPr lang="ro-MD" sz="2000" b="1" i="1">
                <a:latin typeface="Times New Roman" panose="02020603050405020304" pitchFamily="18" charset="0"/>
                <a:ea typeface="Calibri" panose="020F0502020204030204" pitchFamily="34" charset="0"/>
              </a:rPr>
              <a:t>xi</a:t>
            </a:r>
            <a:r>
              <a:rPr lang="ro-MD" sz="2000" b="1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o-MD" sz="2000" b="1" i="1">
                <a:latin typeface="Times New Roman" panose="02020603050405020304" pitchFamily="18" charset="0"/>
                <a:ea typeface="Calibri" panose="020F0502020204030204" pitchFamily="34" charset="0"/>
              </a:rPr>
              <a:t>ξ</a:t>
            </a:r>
            <a:r>
              <a:rPr lang="ro-MD" sz="2000" b="1">
                <a:latin typeface="Times New Roman" panose="02020603050405020304" pitchFamily="18" charset="0"/>
                <a:ea typeface="Calibri" panose="020F0502020204030204" pitchFamily="34" charset="0"/>
              </a:rPr>
              <a:t>) integrative ecological diversity </a:t>
            </a:r>
            <a:endParaRPr lang="ro-RO" sz="20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04800" y="4369250"/>
                <a:ext cx="6096000" cy="191789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ro-RO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Their geometric mean </a:t>
                </a:r>
                <a:r>
                  <a:rPr lang="en-US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 the novel synthetic ecological diversity measure, </a:t>
                </a:r>
                <a:r>
                  <a:rPr lang="ro-RO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which includes and reflects the life-environmental-and-space-heterogeneity and is </a:t>
                </a:r>
                <a:r>
                  <a:rPr lang="en-US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termed</a:t>
                </a:r>
                <a:r>
                  <a:rPr lang="en-US" i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ro-RO" i="1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ro-RO" i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000" b="1" i="1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ξ3—integrative </a:t>
                </a:r>
                <a:r>
                  <a:rPr lang="en-US" sz="20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ecological diversity</a:t>
                </a:r>
                <a:r>
                  <a:rPr lang="ro-RO" sz="20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ro-RO" sz="2000" b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ro-RO" sz="900" b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o-RO" sz="2000" b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o-RO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𝜉</m:t>
                          </m:r>
                          <m:r>
                            <a:rPr lang="ro-RO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b>
                          <m:r>
                            <a:rPr lang="ro-RO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sub>
                      </m:sSub>
                      <m:r>
                        <a:rPr lang="ro-RO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o-RO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o-RO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𝜉</m:t>
                          </m:r>
                          <m:sSub>
                            <m:sSubPr>
                              <m:ctrlPr>
                                <a:rPr lang="ro-RO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sub>
                              <m:r>
                                <a:rPr lang="ro-RO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ro-RO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ro-RO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𝜉</m:t>
                          </m:r>
                          <m:sSub>
                            <m:sSubPr>
                              <m:ctrlPr>
                                <a:rPr lang="ro-RO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b>
                              <m:r>
                                <a:rPr lang="ro-RO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sub>
                          </m:sSub>
                        </m:e>
                      </m:rad>
                      <m:r>
                        <a:rPr lang="ro-RO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o-RO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o-RO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𝜉</m:t>
                          </m:r>
                          <m:r>
                            <a:rPr lang="ro-RO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_</m:t>
                          </m:r>
                          <m:r>
                            <a:rPr lang="ro-RO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𝑒𝑛𝑣𝑖𝑟𝑜𝑛𝑚𝑒𝑛𝑡</m:t>
                          </m:r>
                          <m:r>
                            <a:rPr lang="ro-RO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ro-RO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𝜉</m:t>
                          </m:r>
                          <m:r>
                            <a:rPr lang="ro-RO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_</m:t>
                          </m:r>
                          <m:r>
                            <a:rPr lang="ro-RO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𝑠𝑝𝑎𝑐𝑒</m:t>
                          </m:r>
                        </m:e>
                      </m:rad>
                    </m:oMath>
                  </m:oMathPara>
                </a14:m>
                <a:endParaRPr lang="ro-RO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369250"/>
                <a:ext cx="6096000" cy="1917897"/>
              </a:xfrm>
              <a:prstGeom prst="rect">
                <a:avLst/>
              </a:prstGeom>
              <a:blipFill>
                <a:blip r:embed="rId3"/>
                <a:stretch>
                  <a:fillRect l="-800" t="-1911" r="-800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7910" t="24364" r="38502" b="19131"/>
          <a:stretch/>
        </p:blipFill>
        <p:spPr>
          <a:xfrm>
            <a:off x="7046260" y="2011100"/>
            <a:ext cx="5051144" cy="477992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5182-77DB-46FC-AD45-54A75022D6ED}" type="slidenum">
              <a:rPr lang="ro-RO" smtClean="0"/>
              <a:t>7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22559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2424" y="152791"/>
            <a:ext cx="8669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5. Introducing the </a:t>
            </a:r>
            <a:r>
              <a:rPr lang="en-US" sz="2000" b="1" i="1" smtClean="0">
                <a:latin typeface="Times New Roman" panose="02020603050405020304" pitchFamily="18" charset="0"/>
                <a:ea typeface="Calibri" panose="020F0502020204030204" pitchFamily="34" charset="0"/>
              </a:rPr>
              <a:t>Standardized </a:t>
            </a:r>
            <a:r>
              <a:rPr lang="en-US" sz="2000" b="1" i="1">
                <a:latin typeface="Times New Roman" panose="02020603050405020304" pitchFamily="18" charset="0"/>
                <a:ea typeface="Calibri" panose="020F0502020204030204" pitchFamily="34" charset="0"/>
              </a:rPr>
              <a:t>Average Diversity Distinctness Index (SADDI).</a:t>
            </a:r>
            <a:r>
              <a:rPr lang="en-US" sz="20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o-RO" sz="20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53121" y="532924"/>
                <a:ext cx="11918647" cy="23667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o-RO" b="1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Excerpts from the </a:t>
                </a:r>
                <a:r>
                  <a:rPr lang="en-US" b="1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Mathcad</a:t>
                </a:r>
                <a:r>
                  <a:rPr lang="en-US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template and workflow for computing </a:t>
                </a:r>
                <a:r>
                  <a:rPr lang="en-US" b="1" i="1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SADDI</a:t>
                </a:r>
                <a:r>
                  <a:rPr lang="ro-RO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ro-RO" b="1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scripts in R </a:t>
                </a:r>
                <a:r>
                  <a:rPr lang="ro-RO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are also available):</a:t>
                </a:r>
              </a:p>
              <a:p>
                <a:r>
                  <a:rPr lang="ro-RO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The hyperspace (or hypervolume, nD) of a matrix is its determinant.</a:t>
                </a:r>
              </a:p>
              <a:p>
                <a:r>
                  <a:rPr lang="ro-RO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Compute diversity measures for each site/community and then associate the pairwise distance/dissimilarity matrix with these.</a:t>
                </a:r>
              </a:p>
              <a:p>
                <a:r>
                  <a:rPr lang="ro-RO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Find for each distance matrix </a:t>
                </a:r>
                <a:r>
                  <a:rPr lang="ro-RO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</a:t>
                </a:r>
                <a:r>
                  <a:rPr lang="ro-RO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corresponding determinant </a:t>
                </a:r>
                <a:r>
                  <a:rPr lang="ro-RO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det(D), </a:t>
                </a:r>
                <a:r>
                  <a:rPr lang="ro-RO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being the volume of the matrix</a:t>
                </a:r>
                <a:r>
                  <a:rPr lang="ro-RO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o-RO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ro-RO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Because the volume is dependent on the number of constituents </a:t>
                </a:r>
                <a:r>
                  <a:rPr lang="ro-RO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</a:t>
                </a:r>
                <a:r>
                  <a:rPr lang="ro-RO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number of dimensions/measures)</a:t>
                </a:r>
                <a:r>
                  <a:rPr lang="ro-RO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o-RO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extract the n-th root.</a:t>
                </a:r>
              </a:p>
              <a:p>
                <a:r>
                  <a:rPr lang="ro-RO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Because the volume measures an effective mean divergence of quantitative descriptors in several dimensions of diversity </a:t>
                </a:r>
                <a:endParaRPr lang="ro-RO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o-RO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o-RO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multidimensional spread), we call </a:t>
                </a: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</a:t>
                </a:r>
                <a:r>
                  <a:rPr lang="ro-RO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</a:t>
                </a: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Average Diversity Distinctness Index (</a:t>
                </a:r>
                <a:r>
                  <a:rPr lang="en-US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ADDI)</a:t>
                </a:r>
                <a:endParaRPr lang="ro-RO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o-RO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I</a:t>
                </a: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ts </a:t>
                </a: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scaled version </a:t>
                </a:r>
                <a:r>
                  <a:rPr lang="ro-RO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</a:t>
                </a:r>
                <a:r>
                  <a:rPr lang="en-US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Standardized </a:t>
                </a:r>
                <a:r>
                  <a:rPr lang="en-US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Average Diversity Distinctness Index (SADDI</a:t>
                </a:r>
                <a:r>
                  <a:rPr lang="en-US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o-RO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o-R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𝑆𝐴𝐷𝐷𝐼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ctrlPr>
                          <a:rPr lang="ro-RO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d>
                          <m:dPr>
                            <m:begChr m:val="|"/>
                            <m:endChr m:val="|"/>
                            <m:ctrlPr>
                              <a:rPr lang="ro-R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o-RO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det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b>
                            </m:sSub>
                          </m:e>
                        </m:d>
                      </m:e>
                    </m:rad>
                  </m:oMath>
                </a14:m>
                <a:endParaRPr lang="ro-RO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21" y="532924"/>
                <a:ext cx="11918647" cy="2366738"/>
              </a:xfrm>
              <a:prstGeom prst="rect">
                <a:avLst/>
              </a:prstGeom>
              <a:blipFill>
                <a:blip r:embed="rId2"/>
                <a:stretch>
                  <a:fillRect l="-409" t="-1285" b="-2314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0706" t="31987" r="30238" b="61805"/>
          <a:stretch/>
        </p:blipFill>
        <p:spPr>
          <a:xfrm>
            <a:off x="153121" y="3585277"/>
            <a:ext cx="4894008" cy="4376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4866" t="37299" r="42257" b="18269"/>
          <a:stretch/>
        </p:blipFill>
        <p:spPr>
          <a:xfrm>
            <a:off x="153121" y="4122355"/>
            <a:ext cx="4490597" cy="26175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8548" y="2880445"/>
            <a:ext cx="11682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smtClean="0"/>
              <a:t>(e.g. computing SADDI measure for one site/community and </a:t>
            </a:r>
          </a:p>
          <a:p>
            <a:r>
              <a:rPr lang="ro-RO" sz="1600" smtClean="0"/>
              <a:t>an example of its use on a real data set)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19387" t="20081" r="18041" b="8127"/>
          <a:stretch/>
        </p:blipFill>
        <p:spPr>
          <a:xfrm>
            <a:off x="5585011" y="2889208"/>
            <a:ext cx="6112489" cy="394494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5182-77DB-46FC-AD45-54A75022D6ED}" type="slidenum">
              <a:rPr lang="ro-RO" smtClean="0"/>
              <a:t>8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40728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852" y="255879"/>
            <a:ext cx="11548995" cy="61016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of the meanings and goals of these introduced synthetic diversity measures:</a:t>
            </a:r>
          </a:p>
          <a:p>
            <a:endParaRPr lang="ro-RO" sz="105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expand</a:t>
            </a:r>
            <a:r>
              <a:rPr lang="ro-RO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 conceptual and methodological framework of life–environment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diversity</a:t>
            </a:r>
            <a:r>
              <a:rPr lang="ro-RO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o-RO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o-RO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</a:t>
            </a:r>
            <a:r>
              <a:rPr lang="ro-RO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 variability in community structure with species' traits, ecological niches, and genetic distances </a:t>
            </a:r>
            <a:endParaRPr lang="ro-RO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measure the overall diversity of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life</a:t>
            </a:r>
            <a:r>
              <a:rPr lang="ro-RO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o-RO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relating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 heterogeneity in ecological communities' structure with that in their environment and their spatial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patterns</a:t>
            </a:r>
            <a:r>
              <a:rPr lang="ro-RO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o-RO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o-RO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proposing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some geometrical ways of illustration, which could preserve both the synthetic value and the individual </a:t>
            </a:r>
            <a:endParaRPr lang="ro-RO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contributions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of each implied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</a:t>
            </a:r>
            <a:r>
              <a:rPr lang="ro-RO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o-RO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synthesizing</a:t>
            </a:r>
            <a:r>
              <a:rPr lang="ro-RO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diversity measures into a few or one index, which might be a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useful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tool in assessing conservation </a:t>
            </a:r>
            <a:endParaRPr lang="ro-RO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effectiveness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, ecological monitoring, and management. </a:t>
            </a:r>
            <a:endParaRPr lang="ro-RO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o-RO" b="1">
                <a:solidFill>
                  <a:srgbClr val="FF0000"/>
                </a:solidFill>
              </a:rPr>
              <a:t>d</a:t>
            </a:r>
            <a:r>
              <a:rPr lang="en-US" b="1" smtClean="0">
                <a:solidFill>
                  <a:srgbClr val="FF0000"/>
                </a:solidFill>
              </a:rPr>
              <a:t>eveloping </a:t>
            </a:r>
            <a:r>
              <a:rPr lang="en-US"/>
              <a:t>an inclusive approach and harmonizing </a:t>
            </a:r>
            <a:r>
              <a:rPr lang="ro-RO" smtClean="0"/>
              <a:t>different </a:t>
            </a:r>
            <a:r>
              <a:rPr lang="en-US" smtClean="0"/>
              <a:t>models </a:t>
            </a:r>
            <a:r>
              <a:rPr lang="en-US"/>
              <a:t>and frameworks </a:t>
            </a:r>
            <a:r>
              <a:rPr lang="ro-RO" smtClean="0"/>
              <a:t>as a </a:t>
            </a:r>
            <a:r>
              <a:rPr lang="en-US" smtClean="0"/>
              <a:t>necessity </a:t>
            </a:r>
            <a:r>
              <a:rPr lang="en-US"/>
              <a:t>and a step </a:t>
            </a:r>
            <a:r>
              <a:rPr lang="en-US" smtClean="0"/>
              <a:t>forward</a:t>
            </a:r>
            <a:endParaRPr lang="ro-RO" smtClean="0"/>
          </a:p>
          <a:p>
            <a:r>
              <a:rPr lang="ro-RO"/>
              <a:t> </a:t>
            </a:r>
            <a:r>
              <a:rPr lang="ro-RO" smtClean="0"/>
              <a:t>      </a:t>
            </a:r>
            <a:r>
              <a:rPr lang="en-US" smtClean="0"/>
              <a:t> </a:t>
            </a:r>
            <a:r>
              <a:rPr lang="en-US"/>
              <a:t>in future diversity research.  </a:t>
            </a:r>
            <a:endParaRPr lang="ro-RO"/>
          </a:p>
          <a:p>
            <a:r>
              <a:rPr lang="ro-RO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o-RO" b="1">
                <a:solidFill>
                  <a:srgbClr val="FF0000"/>
                </a:solidFill>
              </a:rPr>
              <a:t>s</a:t>
            </a:r>
            <a:r>
              <a:rPr lang="en-US" b="1" smtClean="0">
                <a:solidFill>
                  <a:srgbClr val="FF0000"/>
                </a:solidFill>
              </a:rPr>
              <a:t>earching</a:t>
            </a:r>
            <a:r>
              <a:rPr lang="en-US" smtClean="0"/>
              <a:t> </a:t>
            </a:r>
            <a:r>
              <a:rPr lang="en-US"/>
              <a:t>for integrative approaches and theories that combine various facets and fields of </a:t>
            </a:r>
            <a:r>
              <a:rPr lang="en-US" smtClean="0"/>
              <a:t>science</a:t>
            </a:r>
            <a:r>
              <a:rPr lang="ro-RO" smtClean="0"/>
              <a:t>,</a:t>
            </a:r>
          </a:p>
          <a:p>
            <a:r>
              <a:rPr lang="ro-RO" smtClean="0"/>
              <a:t>- </a:t>
            </a:r>
            <a:r>
              <a:rPr lang="en-US" b="1">
                <a:solidFill>
                  <a:srgbClr val="FF0000"/>
                </a:solidFill>
              </a:rPr>
              <a:t>detecting</a:t>
            </a:r>
            <a:r>
              <a:rPr lang="en-US"/>
              <a:t> dependence and relations between components and hidden structural features that are not covered </a:t>
            </a:r>
            <a:endParaRPr lang="ro-RO" smtClean="0"/>
          </a:p>
          <a:p>
            <a:r>
              <a:rPr lang="ro-RO"/>
              <a:t> </a:t>
            </a:r>
            <a:r>
              <a:rPr lang="ro-RO" smtClean="0"/>
              <a:t>       </a:t>
            </a:r>
            <a:r>
              <a:rPr lang="en-US" smtClean="0"/>
              <a:t>by </a:t>
            </a:r>
            <a:r>
              <a:rPr lang="en-US"/>
              <a:t>univariate measures. </a:t>
            </a:r>
            <a:endParaRPr lang="ro-RO" smtClean="0"/>
          </a:p>
          <a:p>
            <a:r>
              <a:rPr lang="ro-RO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o-RO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ro-RO" smtClean="0"/>
              <a:t>replacing, </a:t>
            </a:r>
            <a:r>
              <a:rPr lang="ro-RO"/>
              <a:t>but rather </a:t>
            </a:r>
            <a:r>
              <a:rPr lang="ro-RO" b="1" smtClean="0">
                <a:solidFill>
                  <a:srgbClr val="FF0000"/>
                </a:solidFill>
              </a:rPr>
              <a:t>adding</a:t>
            </a:r>
            <a:r>
              <a:rPr lang="ro-RO" smtClean="0"/>
              <a:t> </a:t>
            </a:r>
            <a:r>
              <a:rPr lang="ro-RO"/>
              <a:t>our perspective to those already defined and commonly agreed </a:t>
            </a:r>
            <a:r>
              <a:rPr lang="ro-RO" smtClean="0"/>
              <a:t>upon</a:t>
            </a:r>
            <a:r>
              <a:rPr lang="ro-RO"/>
              <a:t>,</a:t>
            </a:r>
          </a:p>
          <a:p>
            <a:r>
              <a:rPr lang="ro-RO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o-RO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mitigating the </a:t>
            </a:r>
            <a:r>
              <a:rPr lang="ro-RO" b="1" smtClean="0">
                <a:solidFill>
                  <a:srgbClr val="FF0000"/>
                </a:solidFill>
              </a:rPr>
              <a:t>'identification </a:t>
            </a:r>
            <a:r>
              <a:rPr lang="ro-RO" b="1">
                <a:solidFill>
                  <a:srgbClr val="FF0000"/>
                </a:solidFill>
              </a:rPr>
              <a:t>crisis', </a:t>
            </a:r>
            <a:r>
              <a:rPr lang="ro-RO"/>
              <a:t>meaning the decrease in the number of experts in species identification </a:t>
            </a:r>
            <a:endParaRPr lang="ro-RO" smtClean="0"/>
          </a:p>
          <a:p>
            <a:r>
              <a:rPr lang="ro-RO"/>
              <a:t> </a:t>
            </a:r>
            <a:r>
              <a:rPr lang="ro-RO" smtClean="0"/>
              <a:t>       and </a:t>
            </a:r>
            <a:r>
              <a:rPr lang="ro-RO"/>
              <a:t>the decline of species-based biodiversity </a:t>
            </a:r>
            <a:r>
              <a:rPr lang="ro-RO" smtClean="0"/>
              <a:t>research,</a:t>
            </a:r>
          </a:p>
          <a:p>
            <a:r>
              <a:rPr lang="ro-RO" smtClean="0">
                <a:solidFill>
                  <a:srgbClr val="FF0000"/>
                </a:solidFill>
              </a:rPr>
              <a:t>- </a:t>
            </a:r>
            <a:r>
              <a:rPr lang="en-US" b="1" smtClean="0">
                <a:solidFill>
                  <a:srgbClr val="FF0000"/>
                </a:solidFill>
              </a:rPr>
              <a:t>sustain</a:t>
            </a:r>
            <a:r>
              <a:rPr lang="ro-RO" b="1" smtClean="0">
                <a:solidFill>
                  <a:srgbClr val="FF0000"/>
                </a:solidFill>
              </a:rPr>
              <a:t>ing</a:t>
            </a:r>
            <a:r>
              <a:rPr lang="en-US" b="1" smtClean="0">
                <a:solidFill>
                  <a:srgbClr val="FF0000"/>
                </a:solidFill>
              </a:rPr>
              <a:t> </a:t>
            </a:r>
            <a:r>
              <a:rPr lang="en-US"/>
              <a:t>trans-, meta-, and interdisciplinary research and communication, linking people and their different interests </a:t>
            </a:r>
            <a:endParaRPr lang="ro-RO" smtClean="0"/>
          </a:p>
          <a:p>
            <a:r>
              <a:rPr lang="en-US" smtClean="0"/>
              <a:t>and </a:t>
            </a:r>
            <a:r>
              <a:rPr lang="en-US"/>
              <a:t>knowledge </a:t>
            </a:r>
            <a:r>
              <a:rPr lang="ro-RO" smtClean="0"/>
              <a:t>of</a:t>
            </a:r>
            <a:r>
              <a:rPr lang="en-US" smtClean="0"/>
              <a:t> </a:t>
            </a:r>
            <a:r>
              <a:rPr lang="en-US"/>
              <a:t>nature and its </a:t>
            </a:r>
            <a:r>
              <a:rPr lang="en-US" smtClean="0"/>
              <a:t>values</a:t>
            </a:r>
            <a:r>
              <a:rPr lang="ro-RO" smtClean="0"/>
              <a:t>, establishing a </a:t>
            </a:r>
            <a:r>
              <a:rPr lang="ro-RO"/>
              <a:t>stage for a common </a:t>
            </a:r>
            <a:r>
              <a:rPr lang="ro-RO" smtClean="0"/>
              <a:t>understanding </a:t>
            </a:r>
            <a:r>
              <a:rPr lang="ro-RO"/>
              <a:t>and cooperation</a:t>
            </a:r>
            <a:r>
              <a:rPr lang="ro-RO" smtClean="0"/>
              <a:t>,</a:t>
            </a:r>
          </a:p>
          <a:p>
            <a:r>
              <a:rPr lang="ro-RO" smtClean="0"/>
              <a:t>- </a:t>
            </a:r>
            <a:r>
              <a:rPr lang="en-US" b="1" smtClean="0">
                <a:solidFill>
                  <a:srgbClr val="FF0000"/>
                </a:solidFill>
              </a:rPr>
              <a:t>motiv</a:t>
            </a:r>
            <a:r>
              <a:rPr lang="ro-RO" b="1" smtClean="0">
                <a:solidFill>
                  <a:srgbClr val="FF0000"/>
                </a:solidFill>
              </a:rPr>
              <a:t>ating </a:t>
            </a:r>
            <a:r>
              <a:rPr lang="ro-RO" smtClean="0"/>
              <a:t>students</a:t>
            </a:r>
            <a:r>
              <a:rPr lang="en-US" smtClean="0"/>
              <a:t> </a:t>
            </a:r>
            <a:r>
              <a:rPr lang="en-US"/>
              <a:t>to train within environmental and ecological sciences while also considering </a:t>
            </a:r>
            <a:r>
              <a:rPr lang="en-US" smtClean="0"/>
              <a:t>mathematics </a:t>
            </a:r>
            <a:r>
              <a:rPr lang="en-US"/>
              <a:t>and </a:t>
            </a:r>
            <a:r>
              <a:rPr lang="en-US" smtClean="0"/>
              <a:t>IT</a:t>
            </a:r>
            <a:r>
              <a:rPr lang="ro-RO" smtClean="0"/>
              <a:t>,</a:t>
            </a:r>
            <a:r>
              <a:rPr lang="en-US" smtClean="0"/>
              <a:t> </a:t>
            </a:r>
            <a:endParaRPr lang="ro-RO" smtClean="0"/>
          </a:p>
          <a:p>
            <a:r>
              <a:rPr lang="ro-RO" smtClean="0"/>
              <a:t>- </a:t>
            </a:r>
            <a:r>
              <a:rPr lang="ro-RO" b="1" smtClean="0">
                <a:solidFill>
                  <a:srgbClr val="FF0000"/>
                </a:solidFill>
              </a:rPr>
              <a:t>enhancing</a:t>
            </a:r>
            <a:r>
              <a:rPr lang="en-US" smtClean="0"/>
              <a:t> </a:t>
            </a:r>
            <a:r>
              <a:rPr lang="en-US"/>
              <a:t>the general intellectual and cultural heritage, with benefits for society, environment, and life. </a:t>
            </a:r>
            <a:endParaRPr lang="ro-R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5182-77DB-46FC-AD45-54A75022D6ED}" type="slidenum">
              <a:rPr lang="ro-RO" sz="2000" b="1" smtClean="0">
                <a:solidFill>
                  <a:schemeClr val="tx1"/>
                </a:solidFill>
              </a:rPr>
              <a:t>9</a:t>
            </a:fld>
            <a:endParaRPr lang="ro-RO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260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</TotalTime>
  <Words>1221</Words>
  <Application>Microsoft Office PowerPoint</Application>
  <PresentationFormat>Widescreen</PresentationFormat>
  <Paragraphs>144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Ioan Sirbu</dc:creator>
  <cp:lastModifiedBy>Ioan Sirbu</cp:lastModifiedBy>
  <cp:revision>27</cp:revision>
  <dcterms:created xsi:type="dcterms:W3CDTF">2026-03-10T17:17:21Z</dcterms:created>
  <dcterms:modified xsi:type="dcterms:W3CDTF">2026-03-12T09:31:29Z</dcterms:modified>
</cp:coreProperties>
</file>