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7" d="100"/>
          <a:sy n="87" d="100"/>
        </p:scale>
        <p:origin x="6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Burnout Prevalence (%)</c:v>
                </c:pt>
              </c:strCache>
            </c:strRef>
          </c:tx>
          <c:spPr>
            <a:solidFill>
              <a:srgbClr val="DC2626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2E8-470A-B909-28EFF2E88380}"/>
              </c:ext>
            </c:extLst>
          </c:dPt>
          <c:dPt>
            <c:idx val="1"/>
            <c:invertIfNegative val="0"/>
            <c:bubble3D val="0"/>
            <c:spPr>
              <a:solidFill>
                <a:srgbClr val="F9731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2E8-470A-B909-28EFF2E88380}"/>
              </c:ext>
            </c:extLst>
          </c:dPt>
          <c:dPt>
            <c:idx val="2"/>
            <c:invertIfNegative val="0"/>
            <c:bubble3D val="0"/>
            <c:spPr>
              <a:solidFill>
                <a:srgbClr val="1C729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C2E8-470A-B909-28EFF2E88380}"/>
              </c:ext>
            </c:extLst>
          </c:dPt>
          <c:dPt>
            <c:idx val="3"/>
            <c:invertIfNegative val="0"/>
            <c:bubble3D val="0"/>
            <c:spPr>
              <a:solidFill>
                <a:srgbClr val="065A8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C2E8-470A-B909-28EFF2E88380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 i="0" u="none" strike="noStrike">
                    <a:solidFill>
                      <a:srgbClr val="1E293B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Emotional Exhaustion
(High EE)</c:v>
                </c:pt>
                <c:pt idx="1">
                  <c:v>Depersonalization
(High DP)</c:v>
                </c:pt>
                <c:pt idx="2">
                  <c:v>Low Personal
Accomplishment</c:v>
                </c:pt>
                <c:pt idx="3">
                  <c:v>All Three
(Overall Burnout)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48.1</c:v>
                </c:pt>
                <c:pt idx="1">
                  <c:v>28.5</c:v>
                </c:pt>
                <c:pt idx="2">
                  <c:v>14.7</c:v>
                </c:pt>
                <c:pt idx="3">
                  <c:v>30.4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2E8-470A-B909-28EFF2E8838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E293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60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9961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964131" y="264691"/>
            <a:ext cx="5029200" cy="5029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964131" y="251460"/>
            <a:ext cx="5104181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FFFFF"/>
                </a:solidFill>
              </a:rPr>
              <a:t>Forum for International Conference on Democratic &amp; Responsible Bio-Innovation March 11–13, 2026</a:t>
            </a:r>
          </a:p>
        </p:txBody>
      </p:sp>
      <p:sp>
        <p:nvSpPr>
          <p:cNvPr id="6" name="Text 4"/>
          <p:cNvSpPr/>
          <p:nvPr/>
        </p:nvSpPr>
        <p:spPr>
          <a:xfrm>
            <a:off x="5669280" y="22860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Burnout in the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457200" y="16916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Primary Healthcare Workforce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2286000" y="2468880"/>
            <a:ext cx="4572000" cy="36576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56032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ADCFC"/>
                </a:solidFill>
              </a:rPr>
              <a:t>Prevalence and Risk Factors Among HCWs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i="1" dirty="0">
                <a:solidFill>
                  <a:srgbClr val="CADCFC"/>
                </a:solidFill>
              </a:rPr>
              <a:t>in Family Medicine Centers, Saudi Arabia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3520440"/>
            <a:ext cx="8229600" cy="1234440"/>
          </a:xfrm>
          <a:prstGeom prst="rect">
            <a:avLst/>
          </a:prstGeom>
          <a:solidFill>
            <a:srgbClr val="0A3D5C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566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2C39A"/>
                </a:solidFill>
              </a:rPr>
              <a:t>Marwan Babiker</a:t>
            </a:r>
            <a:r>
              <a:rPr lang="en-US" sz="1600" dirty="0">
                <a:solidFill>
                  <a:srgbClr val="64748B"/>
                </a:solidFill>
              </a:rPr>
              <a:t>   |   </a:t>
            </a:r>
            <a:r>
              <a:rPr lang="en-US" sz="1600" dirty="0" err="1">
                <a:solidFill>
                  <a:srgbClr val="FFFFFF"/>
                </a:solidFill>
              </a:rPr>
              <a:t>Zenija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Roja</a:t>
            </a:r>
            <a:r>
              <a:rPr lang="en-US" sz="1600" dirty="0">
                <a:solidFill>
                  <a:srgbClr val="64748B"/>
                </a:solidFill>
              </a:rPr>
              <a:t>   |   </a:t>
            </a:r>
            <a:r>
              <a:rPr lang="en-US" sz="1600" dirty="0" err="1">
                <a:solidFill>
                  <a:srgbClr val="FFFFFF"/>
                </a:solidFill>
              </a:rPr>
              <a:t>Henrijs</a:t>
            </a:r>
            <a:r>
              <a:rPr lang="en-US" sz="1600" dirty="0">
                <a:solidFill>
                  <a:srgbClr val="FFFFFF"/>
                </a:solidFill>
              </a:rPr>
              <a:t> </a:t>
            </a:r>
            <a:r>
              <a:rPr lang="en-US" sz="1600" dirty="0" err="1">
                <a:solidFill>
                  <a:srgbClr val="FFFFFF"/>
                </a:solidFill>
              </a:rPr>
              <a:t>Kalkis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4069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CADCFC"/>
                </a:solidFill>
              </a:rPr>
              <a:t>Acknowledgment: Supported by The Recovery and Resilience Facility project 'Internal and External Consolidation of the University of Latvia' (No.5.2.1.1.i.0/2/24/I/CFLA/002)</a:t>
            </a:r>
          </a:p>
        </p:txBody>
      </p:sp>
      <p:sp>
        <p:nvSpPr>
          <p:cNvPr id="14" name="Shape 12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pic>
        <p:nvPicPr>
          <p:cNvPr id="16" name="Picture 15" descr="A logo with a tree in the middle&#10;&#10;Description automatically generated">
            <a:extLst>
              <a:ext uri="{FF2B5EF4-FFF2-40B4-BE49-F238E27FC236}">
                <a16:creationId xmlns:a16="http://schemas.microsoft.com/office/drawing/2014/main" id="{526515C8-ED0B-47AC-8D00-D0272DC33229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81" t="13242" r="8557" b="11643"/>
          <a:stretch/>
        </p:blipFill>
        <p:spPr bwMode="auto">
          <a:xfrm>
            <a:off x="7080250" y="81326"/>
            <a:ext cx="2063750" cy="9966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8" name="Picture 4" descr="FORTHEM Alliance (@forthem_alliance ...">
            <a:extLst>
              <a:ext uri="{FF2B5EF4-FFF2-40B4-BE49-F238E27FC236}">
                <a16:creationId xmlns:a16="http://schemas.microsoft.com/office/drawing/2014/main" id="{D87C4428-5A6F-4B40-BB0F-ACA17A2CF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326"/>
            <a:ext cx="1769618" cy="951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Context: How Our Findings Compare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</a:rPr>
              <a:t>Burnout Prevalence Comparisons — International Literature</a:t>
            </a:r>
            <a:endParaRPr lang="en-US" sz="14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417320"/>
          <a:ext cx="8412480" cy="2286000"/>
        </p:xfrm>
        <a:graphic>
          <a:graphicData uri="http://schemas.openxmlformats.org/drawingml/2006/table">
            <a:tbl>
              <a:tblPr/>
              <a:tblGrid>
                <a:gridCol w="2926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Study / Region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Setting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High EE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High DP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Overall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Babiker et al. 2024 (This Study)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FMC, Saudi Arabia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48.1%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28.5%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30.4%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Rotenstein et al. 2018 (Meta-analysis)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Global Physicians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45.8%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32.1%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~34%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Shanafelt et al. 2015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US Physicians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54.4%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~30%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~46%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Al-Dubai &amp; Rampal 2010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Malaysia FP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52.5%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38.7%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~40%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Panagioti et al. 2017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Primary Care UK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~40%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~25%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</a:rPr>
                        <a:t>~28%</a:t>
                      </a:r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320040" y="3840480"/>
            <a:ext cx="8503920" cy="9144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11480" y="3840480"/>
            <a:ext cx="8321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C39A"/>
                </a:solidFill>
              </a:rPr>
              <a:t>KEY INSIGHT: </a:t>
            </a:r>
            <a:r>
              <a:rPr lang="en-US" sz="1200" dirty="0">
                <a:solidFill>
                  <a:srgbClr val="FFFFFF"/>
                </a:solidFill>
              </a:rPr>
              <a:t>Burnout rates among FMC physicians in Jubail align closely with global patterns, confirming this is a </a:t>
            </a:r>
            <a:r>
              <a:rPr lang="en-US" sz="1300" b="1" dirty="0">
                <a:solidFill>
                  <a:srgbClr val="F97316"/>
                </a:solidFill>
              </a:rPr>
              <a:t>SYSTEMIC GLOBAL CHALLENGE</a:t>
            </a:r>
            <a:r>
              <a:rPr lang="en-US" sz="1200" dirty="0">
                <a:solidFill>
                  <a:srgbClr val="FFFFFF"/>
                </a:solidFill>
              </a:rPr>
              <a:t> in primary healthcare — not a localized phenomenon requiring targeted international collaboration.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65760" y="48920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Sources: Rotenstein et al. (2018); Shanafelt et al. (2015); Al-Dubai &amp; Rampal (2010); Panagioti et al. (2017)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Implications &amp; Recommended Interventions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269748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05840"/>
            <a:ext cx="2697480" cy="5029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00584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</a:rPr>
              <a:t>ORGANIZATIONAL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636776"/>
            <a:ext cx="201168" cy="201168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600200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Reduce administrative burden via digital health records &amp; AI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57200" y="2432304"/>
            <a:ext cx="201168" cy="201168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395728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Implement protected non-clinical time for recovery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3227832"/>
            <a:ext cx="201168" cy="201168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3191256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Ensure adequate staffing ratios in FMCs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57200" y="4023360"/>
            <a:ext cx="201168" cy="201168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986784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Structural workload redistribution frameworks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172968" y="1005840"/>
            <a:ext cx="269748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172968" y="1005840"/>
            <a:ext cx="2697480" cy="5029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172968" y="100584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</a:rPr>
              <a:t>PSYCHOSOCIAL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310128" y="1636776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84448" y="1600200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Peer support programs and mentorship networks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310128" y="2432304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584448" y="2395728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Mindfulness-based stress reduction (MBSR) programs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310128" y="3227832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584448" y="3191256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Employee Assistance Programs (EAPs) tailored for physicians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3310128" y="4023360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584448" y="3986784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Destigmatize mental health help-seeking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025896" y="1005840"/>
            <a:ext cx="269748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025896" y="1005840"/>
            <a:ext cx="2697480" cy="502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025896" y="1005840"/>
            <a:ext cx="2697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FFFFFF"/>
                </a:solidFill>
              </a:rPr>
              <a:t>POLICY &amp; LEADERSHIP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163056" y="1636776"/>
            <a:ext cx="201168" cy="20116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37376" y="1600200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Burnout screening integrated into occupational health policy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6163056" y="2432304"/>
            <a:ext cx="201168" cy="20116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37376" y="2395728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Gender-responsive support policies in primary care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163056" y="3227832"/>
            <a:ext cx="201168" cy="20116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37376" y="3191256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Early-career HCW mentoring &amp; supervision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163056" y="4023360"/>
            <a:ext cx="201168" cy="20116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37376" y="3986784"/>
            <a:ext cx="217627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</a:rPr>
              <a:t>National registry for HCW well-being monitoring</a:t>
            </a:r>
            <a:endParaRPr lang="en-US" sz="1050" dirty="0"/>
          </a:p>
        </p:txBody>
      </p:sp>
      <p:sp>
        <p:nvSpPr>
          <p:cNvPr id="37" name="Text 35"/>
          <p:cNvSpPr/>
          <p:nvPr/>
        </p:nvSpPr>
        <p:spPr>
          <a:xfrm>
            <a:off x="365760" y="48920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Ref: West CP et al. (2016) Lancet; Shanafelt &amp; Noseworthy (2017) Mayo Clin Proc; Dyrbye et al. (2017) JAMA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Limitations &amp; Future Research Directions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3931920" cy="41148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058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</a:rPr>
              <a:t>STUDY LIMITATIONS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463040"/>
            <a:ext cx="393192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463040"/>
            <a:ext cx="64008" cy="5029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463040"/>
            <a:ext cx="372160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Cross-sectional design limits causal inference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2057400"/>
            <a:ext cx="393192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" y="2057400"/>
            <a:ext cx="64008" cy="5029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057400"/>
            <a:ext cx="372160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Single-department (Jubail FMCs) may limit generalizability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" y="2651760"/>
            <a:ext cx="393192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0040" y="2651760"/>
            <a:ext cx="64008" cy="5029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2651760"/>
            <a:ext cx="372160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Self-reported MBI data subject to social desirability bias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3246120"/>
            <a:ext cx="393192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" y="3246120"/>
            <a:ext cx="64008" cy="5029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246120"/>
            <a:ext cx="372160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Response rate of 65% introduces potential non-response bias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92040" y="1005840"/>
            <a:ext cx="3931920" cy="41148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100584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200" dirty="0">
                <a:solidFill>
                  <a:srgbClr val="FFFFFF"/>
                </a:solidFill>
              </a:rPr>
              <a:t>FUTURE DIRECTIONS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892040" y="1463040"/>
            <a:ext cx="393192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6EE7B7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892040" y="1463040"/>
            <a:ext cx="64008" cy="502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0" y="1463040"/>
            <a:ext cx="372160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Multi-center longitudinal studies across KSA regions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92040" y="2057400"/>
            <a:ext cx="393192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6EE7B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892040" y="2057400"/>
            <a:ext cx="64008" cy="502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0" y="2057400"/>
            <a:ext cx="372160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Qualitative research on physician lived experiences of burnout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892040" y="2651760"/>
            <a:ext cx="393192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6EE7B7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892040" y="2651760"/>
            <a:ext cx="64008" cy="502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29200" y="2651760"/>
            <a:ext cx="372160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RCT evaluation of evidence-based intervention programs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4892040" y="3246120"/>
            <a:ext cx="3931920" cy="502920"/>
          </a:xfrm>
          <a:prstGeom prst="rect">
            <a:avLst/>
          </a:prstGeom>
          <a:solidFill>
            <a:srgbClr val="F1F5F9"/>
          </a:solidFill>
          <a:ln w="12700">
            <a:solidFill>
              <a:srgbClr val="6EE7B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892040" y="3246120"/>
            <a:ext cx="64008" cy="502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29200" y="3246120"/>
            <a:ext cx="372160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Development of a national KSA physician well-being registry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20040" y="3931920"/>
            <a:ext cx="8503920" cy="9144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11480" y="3931920"/>
            <a:ext cx="8321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C39A"/>
                </a:solidFill>
              </a:rPr>
              <a:t>Conference Theme Link: </a:t>
            </a:r>
            <a:r>
              <a:rPr lang="en-US" sz="1200" dirty="0">
                <a:solidFill>
                  <a:srgbClr val="FFFFFF"/>
                </a:solidFill>
              </a:rPr>
              <a:t>Addressing HCW burnout is foundational to </a:t>
            </a:r>
            <a:r>
              <a:rPr lang="en-US" sz="1300" b="1" i="1" dirty="0">
                <a:solidFill>
                  <a:srgbClr val="FFFFFF"/>
                </a:solidFill>
              </a:rPr>
              <a:t>democratic and responsible bio-innovation</a:t>
            </a:r>
            <a:r>
              <a:rPr lang="en-US" sz="1200" dirty="0">
                <a:solidFill>
                  <a:srgbClr val="FFFFFF"/>
                </a:solidFill>
              </a:rPr>
              <a:t> — healthy, engaged HCWs are essential for ethical patient care, equitable health delivery, and advancing evidence-based medical innovation globally.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365760" y="48920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Ref: National Academy of Medicine (2019); Shanafelt et al. (2015) Mayo Clin Proc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3716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8503920" cy="566928"/>
          </a:xfrm>
          <a:prstGeom prst="rect">
            <a:avLst/>
          </a:prstGeom>
          <a:solidFill>
            <a:srgbClr val="0A3D5C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84048" y="886968"/>
            <a:ext cx="292608" cy="29260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8869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777240" y="795528"/>
            <a:ext cx="79552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Burnout is highly prevalent among primary care physicians in Saudi Arabia, with 30.4% meeting full burnout criteria across all MBI dimensions.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1435608"/>
            <a:ext cx="8503920" cy="566928"/>
          </a:xfrm>
          <a:prstGeom prst="rect">
            <a:avLst/>
          </a:prstGeom>
          <a:solidFill>
            <a:srgbClr val="0A3D5C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84048" y="1545336"/>
            <a:ext cx="292608" cy="29260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5453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</a:rPr>
              <a:t>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77240" y="1453896"/>
            <a:ext cx="79552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Emotional Exhaustion is the dominant dimension (48.1%), signaling urgent need for occupational stress management interventions.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20040" y="2093976"/>
            <a:ext cx="8503920" cy="566928"/>
          </a:xfrm>
          <a:prstGeom prst="rect">
            <a:avLst/>
          </a:prstGeom>
          <a:solidFill>
            <a:srgbClr val="0A3D5C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84048" y="2203704"/>
            <a:ext cx="292608" cy="29260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" y="22037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</a:rPr>
              <a:t>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" y="2112264"/>
            <a:ext cx="79552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Gender, marital status, children, specialty, experience, and administrative workload are significant risk factors requiring targeted policy responses.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20040" y="2752344"/>
            <a:ext cx="8503920" cy="566928"/>
          </a:xfrm>
          <a:prstGeom prst="rect">
            <a:avLst/>
          </a:prstGeom>
          <a:solidFill>
            <a:srgbClr val="0A3D5C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84048" y="2862072"/>
            <a:ext cx="292608" cy="29260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4048" y="28620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</a:rPr>
              <a:t>4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2770632"/>
            <a:ext cx="79552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</a:rPr>
              <a:t>Evidence-based, multi-level interventions — organizational, psychosocial, and policy — are essential to protect physician well-being and patient safety.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65760" y="3493008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100" dirty="0">
                <a:solidFill>
                  <a:srgbClr val="02C39A"/>
                </a:solidFill>
              </a:rPr>
              <a:t>Key References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65760" y="3813048"/>
            <a:ext cx="8412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CADCFC"/>
                </a:solidFill>
              </a:rPr>
              <a:t>1. Maslach C, Jackson SE. (1981) The measurement of experienced burnout. J Occup Behav. 2:99–113.</a:t>
            </a:r>
            <a:endParaRPr lang="en-US" sz="780" dirty="0"/>
          </a:p>
        </p:txBody>
      </p:sp>
      <p:sp>
        <p:nvSpPr>
          <p:cNvPr id="22" name="Text 20"/>
          <p:cNvSpPr/>
          <p:nvPr/>
        </p:nvSpPr>
        <p:spPr>
          <a:xfrm>
            <a:off x="365760" y="3963924"/>
            <a:ext cx="8412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CADCFC"/>
                </a:solidFill>
              </a:rPr>
              <a:t>2. WHO ICD-11. (2019) Burn-out as an occupational phenomenon. WHO.</a:t>
            </a:r>
            <a:endParaRPr lang="en-US" sz="780" dirty="0"/>
          </a:p>
        </p:txBody>
      </p:sp>
      <p:sp>
        <p:nvSpPr>
          <p:cNvPr id="23" name="Text 21"/>
          <p:cNvSpPr/>
          <p:nvPr/>
        </p:nvSpPr>
        <p:spPr>
          <a:xfrm>
            <a:off x="365760" y="4114800"/>
            <a:ext cx="8412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CADCFC"/>
                </a:solidFill>
              </a:rPr>
              <a:t>3. Rotenstein LS et al. (2018) Prevalence of burnout among physicians. JAMA. 320(11):1131–1150.</a:t>
            </a:r>
            <a:endParaRPr lang="en-US" sz="780" dirty="0"/>
          </a:p>
        </p:txBody>
      </p:sp>
      <p:sp>
        <p:nvSpPr>
          <p:cNvPr id="24" name="Text 22"/>
          <p:cNvSpPr/>
          <p:nvPr/>
        </p:nvSpPr>
        <p:spPr>
          <a:xfrm>
            <a:off x="365760" y="4265676"/>
            <a:ext cx="8412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CADCFC"/>
                </a:solidFill>
              </a:rPr>
              <a:t>4. Panagioti M et al. (2017) Controlled interventions to reduce burnout in physicians. JAMA Intern Med. 177(2):195–205.</a:t>
            </a:r>
            <a:endParaRPr lang="en-US" sz="780" dirty="0"/>
          </a:p>
        </p:txBody>
      </p:sp>
      <p:sp>
        <p:nvSpPr>
          <p:cNvPr id="25" name="Text 23"/>
          <p:cNvSpPr/>
          <p:nvPr/>
        </p:nvSpPr>
        <p:spPr>
          <a:xfrm>
            <a:off x="365760" y="4416552"/>
            <a:ext cx="8412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CADCFC"/>
                </a:solidFill>
              </a:rPr>
              <a:t>5. Shanafelt TD et al. (2015) Changes in burnout and satisfaction with work-life balance in physicians 2011–2014. Mayo Clin Proc. 90(12):1600–1613.</a:t>
            </a:r>
            <a:endParaRPr lang="en-US" sz="780" dirty="0"/>
          </a:p>
        </p:txBody>
      </p:sp>
      <p:sp>
        <p:nvSpPr>
          <p:cNvPr id="26" name="Text 24"/>
          <p:cNvSpPr/>
          <p:nvPr/>
        </p:nvSpPr>
        <p:spPr>
          <a:xfrm>
            <a:off x="365760" y="4567428"/>
            <a:ext cx="8412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CADCFC"/>
                </a:solidFill>
              </a:rPr>
              <a:t>6. Dyrbye LN et al. (2017) Burnout among health care professionals. JAMA. 318(8):732–733.</a:t>
            </a:r>
            <a:endParaRPr lang="en-US" sz="780" dirty="0"/>
          </a:p>
        </p:txBody>
      </p:sp>
      <p:sp>
        <p:nvSpPr>
          <p:cNvPr id="27" name="Text 25"/>
          <p:cNvSpPr/>
          <p:nvPr/>
        </p:nvSpPr>
        <p:spPr>
          <a:xfrm>
            <a:off x="365760" y="4718304"/>
            <a:ext cx="8412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CADCFC"/>
                </a:solidFill>
              </a:rPr>
              <a:t>7. Al-Dubai SAR, Rampal KG. (2010) Prevalence and associated factors of burnout among doctors. J Occup Health. 52(2):88–95.</a:t>
            </a:r>
            <a:endParaRPr lang="en-US" sz="780" dirty="0"/>
          </a:p>
        </p:txBody>
      </p:sp>
      <p:sp>
        <p:nvSpPr>
          <p:cNvPr id="28" name="Text 26"/>
          <p:cNvSpPr/>
          <p:nvPr/>
        </p:nvSpPr>
        <p:spPr>
          <a:xfrm>
            <a:off x="365760" y="4869180"/>
            <a:ext cx="8412480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80" dirty="0">
                <a:solidFill>
                  <a:srgbClr val="CADCFC"/>
                </a:solidFill>
              </a:rPr>
              <a:t>8. West CP et al. (2016) Interventions to prevent and reduce physician burnout. Lancet. 388(10057):2272–2281.</a:t>
            </a:r>
            <a:endParaRPr lang="en-US" sz="780" dirty="0"/>
          </a:p>
        </p:txBody>
      </p:sp>
      <p:sp>
        <p:nvSpPr>
          <p:cNvPr id="29" name="Shape 27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65A82"/>
                </a:solidFill>
              </a:rPr>
              <a:t>Babiker M, </a:t>
            </a:r>
            <a:r>
              <a:rPr lang="en-US" sz="850" b="1" dirty="0" err="1">
                <a:solidFill>
                  <a:srgbClr val="065A82"/>
                </a:solidFill>
              </a:rPr>
              <a:t>Roja</a:t>
            </a:r>
            <a:r>
              <a:rPr lang="en-US" sz="850" b="1" dirty="0">
                <a:solidFill>
                  <a:srgbClr val="065A82"/>
                </a:solidFill>
              </a:rPr>
              <a:t> Z and </a:t>
            </a:r>
            <a:r>
              <a:rPr lang="en-US" sz="850" b="1" dirty="0" err="1">
                <a:solidFill>
                  <a:srgbClr val="065A82"/>
                </a:solidFill>
              </a:rPr>
              <a:t>Kalkis</a:t>
            </a:r>
            <a:r>
              <a:rPr lang="en-US" sz="850" b="1" dirty="0">
                <a:solidFill>
                  <a:srgbClr val="065A82"/>
                </a:solidFill>
              </a:rPr>
              <a:t> H | Forum for International Conference on Democratic &amp; Responsible Bio-Innovation | March 2026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Background &amp; Significance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5303520" cy="80467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73152" cy="80467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09728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Global Crisis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1362456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Burnout syndrome is recognized by the WHO as a significant occupational phenomenon with profound impact on healthcare systems worldwide.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65760" y="2011680"/>
            <a:ext cx="5303520" cy="80467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2011680"/>
            <a:ext cx="73152" cy="80467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0574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Healthcare Impact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2322576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Affects HCWs well-being, job performance, and patient safety — creating a cascading effect throughout healthcare delivery.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2971800"/>
            <a:ext cx="5303520" cy="80467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971800"/>
            <a:ext cx="73152" cy="80467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01752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Primary Care Vulnerability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48640" y="3282696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Primary care HCWs face uniquely high cognitive, emotional, and organizational demands, placing them at elevated burnout risk.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931920"/>
            <a:ext cx="5303520" cy="80467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931920"/>
            <a:ext cx="73152" cy="80467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39776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Saudi Arabia Context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4242816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Rapid healthcare expansion in KSA combined with workforce pressures makes burnout a critical public health concern.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943600" y="1051560"/>
            <a:ext cx="2834640" cy="29260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43600" y="1097280"/>
            <a:ext cx="2834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Maslach Burnout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Inventory (MBI)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6035040" y="1828800"/>
            <a:ext cx="2651760" cy="749808"/>
          </a:xfrm>
          <a:prstGeom prst="rect">
            <a:avLst/>
          </a:prstGeom>
          <a:solidFill>
            <a:srgbClr val="0A3D5C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035040" y="1828800"/>
            <a:ext cx="54864" cy="74980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172200" y="1865376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Emotional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Exhaustion (EE)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172200" y="2176272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ADCFC"/>
                </a:solidFill>
              </a:rPr>
              <a:t>Depleted energy &amp; overwhelming fatigue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035040" y="2697480"/>
            <a:ext cx="2651760" cy="749808"/>
          </a:xfrm>
          <a:prstGeom prst="rect">
            <a:avLst/>
          </a:prstGeom>
          <a:solidFill>
            <a:srgbClr val="0A3D5C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035040" y="2697480"/>
            <a:ext cx="54864" cy="749808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172200" y="2734056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Depersonalization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(DP)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172200" y="3044952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ADCFC"/>
                </a:solidFill>
              </a:rPr>
              <a:t>Cynicism &amp; detachment from patients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035040" y="3566160"/>
            <a:ext cx="2651760" cy="749808"/>
          </a:xfrm>
          <a:prstGeom prst="rect">
            <a:avLst/>
          </a:prstGeom>
          <a:solidFill>
            <a:srgbClr val="0A3D5C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035040" y="3566160"/>
            <a:ext cx="54864" cy="7498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172200" y="3602736"/>
            <a:ext cx="2514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Personal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Accomplishment (PA)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172200" y="3913632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ADCFC"/>
                </a:solidFill>
              </a:rPr>
              <a:t>Reduced sense of competence &amp; achievement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65760" y="480060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References: Maslach &amp; Jackson (1981); WHO ICD-11 (2019); Panagioti et al. (2017)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Research Aim &amp; Objectives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10058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1024128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02C39A"/>
                </a:solidFill>
              </a:rPr>
              <a:t>PRIMARY AIM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1298448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</a:rPr>
              <a:t>To determine the prevalence of burnout and identify associated risk factors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</a:rPr>
              <a:t>among HCWs working in Family Medicine Centers (FMCs) in Saudi Arabia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0040" y="2240280"/>
            <a:ext cx="269748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2240280"/>
            <a:ext cx="2697480" cy="594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2240280"/>
            <a:ext cx="2697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457200" y="2880360"/>
            <a:ext cx="242316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93B"/>
                </a:solidFill>
              </a:rPr>
              <a:t>Measure prevalence of high burnout across EE, DP, and PA dimensions using the validated Maslach Burnout Inventory (MBI)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172968" y="2240280"/>
            <a:ext cx="269748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72968" y="2240280"/>
            <a:ext cx="2697480" cy="59436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72968" y="2240280"/>
            <a:ext cx="2697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3310128" y="2880360"/>
            <a:ext cx="242316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93B"/>
                </a:solidFill>
              </a:rPr>
              <a:t>Identify sociodemographic and occupational risk factors significantly associated with burnout among FMC physicians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025896" y="2240280"/>
            <a:ext cx="2697480" cy="2468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025896" y="2240280"/>
            <a:ext cx="2697480" cy="5943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25896" y="2240280"/>
            <a:ext cx="2697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163056" y="2880360"/>
            <a:ext cx="242316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E293B"/>
                </a:solidFill>
              </a:rPr>
              <a:t>Propose evidence-based organizational and psychosocial interventions to mitigate burnout in primary care settings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65760" y="484632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Ref: Panagioti et al. (2017) JAMA Intern Med; Al-Dubai &amp; Rampal (2010) J Occup Health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Study Design &amp; Methodology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051560"/>
            <a:ext cx="4023360" cy="10515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51560"/>
            <a:ext cx="73152" cy="10515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4632" y="111556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065A82"/>
                </a:solidFill>
              </a:rPr>
              <a:t>STUDY DESIGN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84632" y="135331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</a:rPr>
              <a:t>Cross-sectional observational study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663440" y="1051560"/>
            <a:ext cx="4023360" cy="10515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63440" y="1051560"/>
            <a:ext cx="73152" cy="105156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28032" y="111556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1C7293"/>
                </a:solidFill>
              </a:rPr>
              <a:t>SETTING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828032" y="135331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</a:rPr>
              <a:t>Family Medicine Centers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</a:rPr>
              <a:t>Jubail, Saudi Arabia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320040" y="2286000"/>
            <a:ext cx="4023360" cy="10515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2286000"/>
            <a:ext cx="73152" cy="105156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" y="235000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02C39A"/>
                </a:solidFill>
              </a:rPr>
              <a:t>PERIOD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84632" y="258775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</a:rPr>
              <a:t>February – June 2024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84632" y="301752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</a:rPr>
              <a:t>5 months of data collection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63440" y="2286000"/>
            <a:ext cx="4023360" cy="105156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63440" y="2286000"/>
            <a:ext cx="73152" cy="10515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28032" y="235000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7C3AED"/>
                </a:solidFill>
              </a:rPr>
              <a:t>PARTICIPANTS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828032" y="2587752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</a:rPr>
              <a:t>160 HCWs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828032" y="3017520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</a:rPr>
              <a:t>Response rate: 65%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3566160"/>
            <a:ext cx="8503920" cy="118872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58444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2C39A"/>
                </a:solidFill>
              </a:rPr>
              <a:t>Measurement Instrument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388620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Maslach Burnout Inventory (MBI)</a:t>
            </a:r>
            <a:r>
              <a:rPr lang="en-US" sz="1200" dirty="0">
                <a:solidFill>
                  <a:srgbClr val="CADCFC"/>
                </a:solidFill>
              </a:rPr>
              <a:t> — Gold standard validated tool assessing burnout across three dimensions: </a:t>
            </a:r>
            <a:r>
              <a:rPr lang="en-US" sz="1200" b="1" dirty="0">
                <a:solidFill>
                  <a:srgbClr val="DC2626"/>
                </a:solidFill>
              </a:rPr>
              <a:t>Emotional Exhaustion (EE)</a:t>
            </a:r>
            <a:r>
              <a:rPr lang="en-US" sz="1200" dirty="0">
                <a:solidFill>
                  <a:srgbClr val="CADCFC"/>
                </a:solidFill>
              </a:rPr>
              <a:t>, </a:t>
            </a:r>
            <a:r>
              <a:rPr lang="en-US" sz="1200" b="1" dirty="0">
                <a:solidFill>
                  <a:srgbClr val="F97316"/>
                </a:solidFill>
              </a:rPr>
              <a:t>Depersonalization (DP)</a:t>
            </a:r>
            <a:r>
              <a:rPr lang="en-US" sz="1200" dirty="0">
                <a:solidFill>
                  <a:srgbClr val="CADCFC"/>
                </a:solidFill>
              </a:rPr>
              <a:t>, and </a:t>
            </a:r>
            <a:r>
              <a:rPr lang="en-US" sz="1200" b="1" dirty="0">
                <a:solidFill>
                  <a:srgbClr val="02C39A"/>
                </a:solidFill>
              </a:rPr>
              <a:t>Personal Accomplishment (PA)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7200" y="4434840"/>
            <a:ext cx="8321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C39A"/>
                </a:solidFill>
              </a:rPr>
              <a:t>Variables: </a:t>
            </a:r>
            <a:r>
              <a:rPr lang="en-US" sz="1100" dirty="0">
                <a:solidFill>
                  <a:srgbClr val="CADCFC"/>
                </a:solidFill>
              </a:rPr>
              <a:t>Age, gender, marital status, children, specialty, years of experience, administrative workload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65760" y="48920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Ref: Maslach C, Jackson SE. (1981) J Occup Behav. 2:99-113 | Ethical approval obtained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Participant Demographics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8503920" cy="7772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005840"/>
            <a:ext cx="85039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2C39A"/>
                </a:solidFill>
              </a:rPr>
              <a:t>n = 160 HCWs </a:t>
            </a:r>
            <a:r>
              <a:rPr lang="en-US" sz="1600" dirty="0">
                <a:solidFill>
                  <a:srgbClr val="CADCFC"/>
                </a:solidFill>
              </a:rPr>
              <a:t>|  Response Rate: </a:t>
            </a:r>
            <a:r>
              <a:rPr lang="en-US" sz="2200" b="1" dirty="0">
                <a:solidFill>
                  <a:srgbClr val="FFFFFF"/>
                </a:solidFill>
              </a:rPr>
              <a:t>65%</a:t>
            </a:r>
            <a:r>
              <a:rPr lang="en-US" sz="1400" dirty="0">
                <a:solidFill>
                  <a:srgbClr val="CADCFC"/>
                </a:solidFill>
              </a:rPr>
              <a:t>  |  Setting: Family Medicine Centers, Jubail, KSA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20040" y="1965960"/>
            <a:ext cx="26517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1965960"/>
            <a:ext cx="2651760" cy="3200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9659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Gender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0040" y="231343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65A82"/>
                </a:solidFill>
              </a:rPr>
              <a:t>Mixed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11480" y="269748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</a:rPr>
              <a:t>Male &amp; Female physicians included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154680" y="1965960"/>
            <a:ext cx="26517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54680" y="1965960"/>
            <a:ext cx="2651760" cy="3200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54680" y="19659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Marital Status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154680" y="231343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65A82"/>
                </a:solidFill>
              </a:rPr>
              <a:t>Variable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246120" y="269748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</a:rPr>
              <a:t>Single, married, widowed/divorced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989320" y="1965960"/>
            <a:ext cx="26517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989320" y="1965960"/>
            <a:ext cx="2651760" cy="3200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89320" y="196596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Has Children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989320" y="231343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65A82"/>
                </a:solidFill>
              </a:rPr>
              <a:t>Yes / No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080760" y="269748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</a:rPr>
              <a:t>Parental status recorded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20040" y="3227832"/>
            <a:ext cx="26517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" y="3227832"/>
            <a:ext cx="2651760" cy="3200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" y="322783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Specialty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0040" y="3575304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65A82"/>
                </a:solidFill>
              </a:rPr>
              <a:t>FMC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11480" y="395935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</a:rPr>
              <a:t>Family medicine &amp; related specialties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154680" y="3227832"/>
            <a:ext cx="26517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154680" y="3227832"/>
            <a:ext cx="2651760" cy="3200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154680" y="322783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Experience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154680" y="3575304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65A82"/>
                </a:solidFill>
              </a:rPr>
              <a:t>&lt; 5–15+ yrs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3246120" y="395935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</a:rPr>
              <a:t>Years of clinical practice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989320" y="3227832"/>
            <a:ext cx="26517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989320" y="3227832"/>
            <a:ext cx="2651760" cy="32004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89320" y="322783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Admin Role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989320" y="3575304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65A82"/>
                </a:solidFill>
              </a:rPr>
              <a:t>Yes / No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080760" y="395935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4748B"/>
                </a:solidFill>
              </a:rPr>
              <a:t>Additional administrative workload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365760" y="48920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Data collected via online questionnaire (sociodemographic + MBI)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Results: Burnout Prevalence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051560"/>
            <a:ext cx="2697480" cy="2560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51560"/>
            <a:ext cx="2697480" cy="7315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143000"/>
            <a:ext cx="2697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DC2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48.1%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411480" y="2176272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High Emotional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Exhaustion (EE)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2807208"/>
            <a:ext cx="2514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</a:rPr>
              <a:t>Nearly half of HCWs reported severe emotional depletion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172968" y="1051560"/>
            <a:ext cx="2697480" cy="2560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72968" y="1051560"/>
            <a:ext cx="2697480" cy="73152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172968" y="1143000"/>
            <a:ext cx="2697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973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28.5%</a:t>
            </a:r>
            <a:endParaRPr lang="en-US" sz="5200" dirty="0"/>
          </a:p>
        </p:txBody>
      </p:sp>
      <p:sp>
        <p:nvSpPr>
          <p:cNvPr id="12" name="Text 10"/>
          <p:cNvSpPr/>
          <p:nvPr/>
        </p:nvSpPr>
        <p:spPr>
          <a:xfrm>
            <a:off x="3264408" y="2176272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High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Depersonalization (DP)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64408" y="2807208"/>
            <a:ext cx="2514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</a:rPr>
              <a:t>Over 1 in 4 showed detachment from patients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25896" y="1051560"/>
            <a:ext cx="2697480" cy="2560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25896" y="1051560"/>
            <a:ext cx="2697480" cy="7315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25896" y="1143000"/>
            <a:ext cx="2697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1C729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14.7%</a:t>
            </a:r>
            <a:endParaRPr lang="en-US" sz="5200" dirty="0"/>
          </a:p>
        </p:txBody>
      </p:sp>
      <p:sp>
        <p:nvSpPr>
          <p:cNvPr id="17" name="Text 15"/>
          <p:cNvSpPr/>
          <p:nvPr/>
        </p:nvSpPr>
        <p:spPr>
          <a:xfrm>
            <a:off x="6117336" y="2176272"/>
            <a:ext cx="2514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Low Personal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1E293B"/>
                </a:solidFill>
              </a:rPr>
              <a:t>Accomplishment (PA)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117336" y="2807208"/>
            <a:ext cx="2514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64748B"/>
                </a:solidFill>
              </a:rPr>
              <a:t>Reduced sense of professional efficacy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" y="3749040"/>
            <a:ext cx="8503920" cy="98755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20040" y="3749040"/>
            <a:ext cx="8503920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30.4%</a:t>
            </a:r>
            <a:r>
              <a:rPr lang="en-US" sz="1800" dirty="0">
                <a:solidFill>
                  <a:srgbClr val="FFFFFF"/>
                </a:solidFill>
              </a:rPr>
              <a:t> of HCWs met criteria for </a:t>
            </a:r>
            <a:r>
              <a:rPr lang="en-US" sz="2000" b="1" dirty="0">
                <a:solidFill>
                  <a:srgbClr val="F97316"/>
                </a:solidFill>
              </a:rPr>
              <a:t>HIGH BURNOUT</a:t>
            </a:r>
            <a:r>
              <a:rPr lang="en-US" sz="1800" dirty="0">
                <a:solidFill>
                  <a:srgbClr val="FFFFFF"/>
                </a:solidFill>
              </a:rPr>
              <a:t> across ALL THREE dimensions simultaneously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365760" y="48920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Ref: Maslach C et al. (1996) MBI Manual; Rotenstein et al. (2018) JAMA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Burnout Dimensions – Visual Overview</a:t>
            </a:r>
            <a:endParaRPr lang="en-US" sz="26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005840"/>
          <a:ext cx="530352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5943600" y="1051560"/>
            <a:ext cx="288036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5943600" y="1051560"/>
            <a:ext cx="73152" cy="107899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6080760" y="1143000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DC26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48.1%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6080760" y="155448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High Emotional Exhaustion — the MOST prevalent dimension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5943600" y="2313432"/>
            <a:ext cx="288036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5943600" y="2313432"/>
            <a:ext cx="73152" cy="107899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080760" y="240487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30.4%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6080760" y="2816352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Concurrent high burnout across all 3 MBI dimensions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5943600" y="3575304"/>
            <a:ext cx="288036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5943600" y="3575304"/>
            <a:ext cx="73152" cy="107899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80760" y="3666744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C729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3</a:t>
            </a:r>
            <a:endParaRPr lang="en-US" sz="2600" dirty="0"/>
          </a:p>
        </p:txBody>
      </p:sp>
      <p:sp>
        <p:nvSpPr>
          <p:cNvPr id="16" name="Text 13"/>
          <p:cNvSpPr/>
          <p:nvPr/>
        </p:nvSpPr>
        <p:spPr>
          <a:xfrm>
            <a:off x="6080760" y="4078224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Physicians experiencing full burnout syndrome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365760" y="48920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Data: Cross-sectional study, FMC Jubail, KSA, Feb–Jun 2024 (n=160)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Significant Risk Factors Associated with Burnout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4160520" cy="111556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005840"/>
            <a:ext cx="73152" cy="111556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4632" y="106984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Gender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84632" y="1389888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Significant gender differences in burnout dimensions, with female HCWs showing higher EE scores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90872" y="1005840"/>
            <a:ext cx="4160520" cy="111556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90872" y="1005840"/>
            <a:ext cx="73152" cy="111556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55464" y="106984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Marital Status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55464" y="1389888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Single HCWs showed distinct burnout patterns compared to married counterparts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" y="2304288"/>
            <a:ext cx="4160520" cy="111556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2304288"/>
            <a:ext cx="73152" cy="111556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" y="236829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Having Children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" y="2688336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Parental responsibilities compounding occupational stress significantly associated with burnout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90872" y="2304288"/>
            <a:ext cx="4160520" cy="111556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90872" y="2304288"/>
            <a:ext cx="73152" cy="111556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55464" y="236829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Medical Specialty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55464" y="2688336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Specialty type within FMC context significantly influenced burnout risk profile. &gt; Nurses, Physicians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" y="3602736"/>
            <a:ext cx="4160520" cy="111556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" y="3602736"/>
            <a:ext cx="73152" cy="111556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" y="366674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Years of Experience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4632" y="3986784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Earlier career phases showed heightened vulnerability, particularly EE dimension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90872" y="3602736"/>
            <a:ext cx="4160520" cy="111556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90872" y="3602736"/>
            <a:ext cx="73152" cy="111556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55464" y="366674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</a:rPr>
              <a:t>Administrative Workload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55464" y="3986784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Additional administrative duties significantly amplified burnout risk across all dimensions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65760" y="48920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Ref: Shanafelt et al. (2012) Arch Intern Med; Dyrbye et al. (2017) JAMA; West et al. (2018) Mayo Clin Proc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Deep Dive: Emotional Exhaustion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3200400" cy="329184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13716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48.1%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320040" y="251460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High Emotional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Exhaustion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320040" y="320040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FECACA"/>
                </a:solidFill>
              </a:rPr>
              <a:t>MBI-EE Score ≥ 27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FECACA"/>
                </a:solidFill>
              </a:rPr>
              <a:t>(High burnout threshold)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374904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#1 Most Prevalent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Dimension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749040" y="105156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Emotional Exhaustion Dominates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3749040" y="1508760"/>
            <a:ext cx="5029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794760" y="1600200"/>
            <a:ext cx="256032" cy="256032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60520" y="1554480"/>
            <a:ext cx="4526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High patient volume and complex case loads in family medicine settings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749040" y="2039112"/>
            <a:ext cx="5029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794760" y="2130552"/>
            <a:ext cx="256032" cy="256032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60520" y="2084832"/>
            <a:ext cx="4526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Limited appointment time creating persistent cognitive-emotional overload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749040" y="2569464"/>
            <a:ext cx="5029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794760" y="2660904"/>
            <a:ext cx="256032" cy="256032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60520" y="2615184"/>
            <a:ext cx="4526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Emotional labor of managing chronic disease patients over extended periods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749040" y="3099816"/>
            <a:ext cx="5029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794760" y="3191256"/>
            <a:ext cx="256032" cy="256032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60520" y="3145536"/>
            <a:ext cx="4526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Insufficient recovery time between high-demand clinical shifts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749040" y="3630168"/>
            <a:ext cx="5029200" cy="43891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794760" y="3721608"/>
            <a:ext cx="256032" cy="256032"/>
          </a:xfrm>
          <a:prstGeom prst="ellipse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60520" y="3675888"/>
            <a:ext cx="4526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</a:rPr>
              <a:t>Lack of autonomy and organizational support amplifying stress responses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65760" y="4892040"/>
            <a:ext cx="8412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</a:rPr>
              <a:t>Ref: Rotenstein et al. (2018) JAMA 320(11):1131-1150; Panagioti et al. (2017) JAMA Intern Med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1587</Words>
  <Application>Microsoft Office PowerPoint</Application>
  <PresentationFormat>On-screen Show (16:9)</PresentationFormat>
  <Paragraphs>224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Burnout in the Primary Healthcare Workforce</dc:title>
  <dc:subject>PptxGenJS Presentation</dc:subject>
  <dc:creator>Marwan Babiker</dc:creator>
  <cp:lastModifiedBy>Marwan Babiker</cp:lastModifiedBy>
  <cp:revision>2</cp:revision>
  <dcterms:created xsi:type="dcterms:W3CDTF">2026-03-13T07:32:42Z</dcterms:created>
  <dcterms:modified xsi:type="dcterms:W3CDTF">2026-03-13T10:12:50Z</dcterms:modified>
</cp:coreProperties>
</file>