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CACB8-B442-4429-B914-E7CDA894D656}" type="doc">
      <dgm:prSet loTypeId="urn:microsoft.com/office/officeart/2005/8/layout/hierarchy4" loCatId="relationship" qsTypeId="urn:microsoft.com/office/officeart/2005/8/quickstyle/3d8" qsCatId="3D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581E1D6F-C264-49C8-A960-4A1C6C637F10}">
      <dgm:prSet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en-GB" sz="3200" b="1" dirty="0">
              <a:solidFill>
                <a:srgbClr val="00B0F0"/>
              </a:solidFill>
              <a:effectLst/>
            </a:rPr>
            <a:t>Countering Hybrid Warfare Campaigns</a:t>
          </a:r>
          <a:endParaRPr lang="en-GB" sz="3200" b="1" i="0" baseline="0" dirty="0">
            <a:solidFill>
              <a:srgbClr val="00B0F0"/>
            </a:solidFill>
            <a:effectLst/>
          </a:endParaRPr>
        </a:p>
      </dgm:t>
    </dgm:pt>
    <dgm:pt modelId="{36F09D67-9AC9-4E82-A3E9-459D0D792470}" type="parTrans" cxnId="{07F273D8-74E8-44C4-8270-4ADFED4F8447}">
      <dgm:prSet/>
      <dgm:spPr/>
      <dgm:t>
        <a:bodyPr/>
        <a:lstStyle/>
        <a:p>
          <a:endParaRPr lang="ro-RO"/>
        </a:p>
      </dgm:t>
    </dgm:pt>
    <dgm:pt modelId="{23C55422-DBC3-487D-9992-9A213E3E2C05}" type="sibTrans" cxnId="{07F273D8-74E8-44C4-8270-4ADFED4F8447}">
      <dgm:prSet/>
      <dgm:spPr/>
      <dgm:t>
        <a:bodyPr/>
        <a:lstStyle/>
        <a:p>
          <a:endParaRPr lang="ro-RO"/>
        </a:p>
      </dgm:t>
    </dgm:pt>
    <dgm:pt modelId="{FB778A30-992A-4009-A93A-8C1076F4F6C6}" type="pres">
      <dgm:prSet presAssocID="{B2FCACB8-B442-4429-B914-E7CDA894D6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36A489-4D14-413E-9194-A50BD8FBB48E}" type="pres">
      <dgm:prSet presAssocID="{581E1D6F-C264-49C8-A960-4A1C6C637F10}" presName="vertOne" presStyleCnt="0"/>
      <dgm:spPr/>
    </dgm:pt>
    <dgm:pt modelId="{85FB3046-C5A7-4E70-A0CA-CFCE53D15117}" type="pres">
      <dgm:prSet presAssocID="{581E1D6F-C264-49C8-A960-4A1C6C637F10}" presName="txOne" presStyleLbl="node0" presStyleIdx="0" presStyleCnt="1" custLinFactNeighborX="4982" custLinFactNeighborY="6143">
        <dgm:presLayoutVars>
          <dgm:chPref val="3"/>
        </dgm:presLayoutVars>
      </dgm:prSet>
      <dgm:spPr/>
    </dgm:pt>
    <dgm:pt modelId="{B6CF16D9-54B2-4542-BD01-A85A26662C10}" type="pres">
      <dgm:prSet presAssocID="{581E1D6F-C264-49C8-A960-4A1C6C637F10}" presName="horzOne" presStyleCnt="0"/>
      <dgm:spPr/>
    </dgm:pt>
  </dgm:ptLst>
  <dgm:cxnLst>
    <dgm:cxn modelId="{6549245D-F445-4970-B072-F71897872A45}" type="presOf" srcId="{581E1D6F-C264-49C8-A960-4A1C6C637F10}" destId="{85FB3046-C5A7-4E70-A0CA-CFCE53D15117}" srcOrd="0" destOrd="0" presId="urn:microsoft.com/office/officeart/2005/8/layout/hierarchy4"/>
    <dgm:cxn modelId="{842F94BA-C039-4A0C-B980-205E7D9D3419}" type="presOf" srcId="{B2FCACB8-B442-4429-B914-E7CDA894D656}" destId="{FB778A30-992A-4009-A93A-8C1076F4F6C6}" srcOrd="0" destOrd="0" presId="urn:microsoft.com/office/officeart/2005/8/layout/hierarchy4"/>
    <dgm:cxn modelId="{07F273D8-74E8-44C4-8270-4ADFED4F8447}" srcId="{B2FCACB8-B442-4429-B914-E7CDA894D656}" destId="{581E1D6F-C264-49C8-A960-4A1C6C637F10}" srcOrd="0" destOrd="0" parTransId="{36F09D67-9AC9-4E82-A3E9-459D0D792470}" sibTransId="{23C55422-DBC3-487D-9992-9A213E3E2C05}"/>
    <dgm:cxn modelId="{F9D59D57-7999-4AD8-9885-4025A22C70FB}" type="presParOf" srcId="{FB778A30-992A-4009-A93A-8C1076F4F6C6}" destId="{D036A489-4D14-413E-9194-A50BD8FBB48E}" srcOrd="0" destOrd="0" presId="urn:microsoft.com/office/officeart/2005/8/layout/hierarchy4"/>
    <dgm:cxn modelId="{680DC15C-E6CF-4DF6-AB19-2B432B34CD3A}" type="presParOf" srcId="{D036A489-4D14-413E-9194-A50BD8FBB48E}" destId="{85FB3046-C5A7-4E70-A0CA-CFCE53D15117}" srcOrd="0" destOrd="0" presId="urn:microsoft.com/office/officeart/2005/8/layout/hierarchy4"/>
    <dgm:cxn modelId="{B1553EC7-30D7-470C-AC63-D3071112508D}" type="presParOf" srcId="{D036A489-4D14-413E-9194-A50BD8FBB48E}" destId="{B6CF16D9-54B2-4542-BD01-A85A26662C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CACB8-B442-4429-B914-E7CDA894D656}" type="doc">
      <dgm:prSet loTypeId="urn:microsoft.com/office/officeart/2005/8/layout/hierarchy4" loCatId="relationship" qsTypeId="urn:microsoft.com/office/officeart/2005/8/quickstyle/3d8" qsCatId="3D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FB778A30-992A-4009-A93A-8C1076F4F6C6}" type="pres">
      <dgm:prSet presAssocID="{B2FCACB8-B442-4429-B914-E7CDA894D6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42F94BA-C039-4A0C-B980-205E7D9D3419}" type="presOf" srcId="{B2FCACB8-B442-4429-B914-E7CDA894D656}" destId="{FB778A30-992A-4009-A93A-8C1076F4F6C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3046-C5A7-4E70-A0CA-CFCE53D15117}">
      <dsp:nvSpPr>
        <dsp:cNvPr id="0" name=""/>
        <dsp:cNvSpPr/>
      </dsp:nvSpPr>
      <dsp:spPr>
        <a:xfrm>
          <a:off x="0" y="0"/>
          <a:ext cx="7711440" cy="998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rgbClr val="00B0F0"/>
              </a:solidFill>
              <a:effectLst/>
            </a:rPr>
            <a:t>Countering Hybrid Warfare Campaigns</a:t>
          </a:r>
          <a:endParaRPr lang="en-GB" sz="3200" b="1" i="0" kern="1200" baseline="0" dirty="0">
            <a:solidFill>
              <a:srgbClr val="00B0F0"/>
            </a:solidFill>
            <a:effectLst/>
          </a:endParaRPr>
        </a:p>
      </dsp:txBody>
      <dsp:txXfrm>
        <a:off x="29239" y="29239"/>
        <a:ext cx="7652962" cy="939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6.png"/><Relationship Id="rId3" Type="http://schemas.microsoft.com/office/2007/relationships/hdphoto" Target="../media/hdphoto1.wdp"/><Relationship Id="rId21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2.png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diagramData" Target="../diagrams/data2.xml"/><Relationship Id="rId19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blue dots">
            <a:extLst>
              <a:ext uri="{FF2B5EF4-FFF2-40B4-BE49-F238E27FC236}">
                <a16:creationId xmlns:a16="http://schemas.microsoft.com/office/drawing/2014/main" id="{C332973B-BD03-6CDE-CAD0-F3BC1FB6F8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434" y="-531408"/>
            <a:ext cx="12619123" cy="12064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43EC69-4CBB-ADE8-2421-187C5ECEC601}"/>
              </a:ext>
            </a:extLst>
          </p:cNvPr>
          <p:cNvGrpSpPr/>
          <p:nvPr/>
        </p:nvGrpSpPr>
        <p:grpSpPr>
          <a:xfrm>
            <a:off x="0" y="10449302"/>
            <a:ext cx="6858000" cy="1661993"/>
            <a:chOff x="0" y="11123328"/>
            <a:chExt cx="6858000" cy="9489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4ADE89-A748-3350-8398-C8F921E46EF1}"/>
                </a:ext>
              </a:extLst>
            </p:cNvPr>
            <p:cNvSpPr/>
            <p:nvPr/>
          </p:nvSpPr>
          <p:spPr>
            <a:xfrm>
              <a:off x="0" y="11400026"/>
              <a:ext cx="901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AA38F055-98B6-C39F-8107-02FA70EF8929}"/>
                </a:ext>
              </a:extLst>
            </p:cNvPr>
            <p:cNvSpPr txBox="1"/>
            <p:nvPr/>
          </p:nvSpPr>
          <p:spPr bwMode="auto">
            <a:xfrm>
              <a:off x="2698477" y="11123328"/>
              <a:ext cx="3985109" cy="94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/>
                <a:t>FORTHEM International Conference</a:t>
              </a:r>
            </a:p>
            <a:p>
              <a:pPr algn="ctr"/>
              <a:r>
                <a:rPr lang="en-GB" b="1" dirty="0">
                  <a:solidFill>
                    <a:srgbClr val="00CCFF"/>
                  </a:solidFill>
                </a:rPr>
                <a:t>European Universities 2030: Building Knowledge Ecosystems for Europe’s Strategic Capacity in an Age of </a:t>
              </a:r>
              <a:r>
                <a:rPr lang="en-GB" b="1" dirty="0" err="1">
                  <a:solidFill>
                    <a:srgbClr val="00CCFF"/>
                  </a:solidFill>
                </a:rPr>
                <a:t>Polycrisis</a:t>
              </a:r>
              <a:endParaRPr lang="en-GB" dirty="0">
                <a:solidFill>
                  <a:srgbClr val="00CCFF"/>
                </a:solidFill>
              </a:endParaRPr>
            </a:p>
            <a:p>
              <a:endParaRPr lang="en-GB" b="1" baseline="30000" dirty="0"/>
            </a:p>
            <a:p>
              <a:pPr algn="ctr"/>
              <a:r>
                <a:rPr lang="en-GB" b="1" baseline="30000" dirty="0"/>
                <a:t>June 3-5, 2026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5A2D976B-5304-80B7-A40E-EEB685F30E7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88" y="11277204"/>
              <a:ext cx="1910719" cy="574984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3B5927-EE6D-6BC0-6753-424CF0584F30}"/>
                </a:ext>
              </a:extLst>
            </p:cNvPr>
            <p:cNvSpPr/>
            <p:nvPr/>
          </p:nvSpPr>
          <p:spPr>
            <a:xfrm>
              <a:off x="6464499" y="11400026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D3FC5DE2-E992-E85E-419C-CB59FE7DE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373478"/>
              </p:ext>
            </p:extLst>
          </p:nvPr>
        </p:nvGraphicFramePr>
        <p:xfrm>
          <a:off x="106680" y="13631"/>
          <a:ext cx="7711440" cy="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3C21CC-CE37-9101-24D6-C775BFD7E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687005"/>
              </p:ext>
            </p:extLst>
          </p:nvPr>
        </p:nvGraphicFramePr>
        <p:xfrm>
          <a:off x="523438" y="4963333"/>
          <a:ext cx="1634491" cy="376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B25CA60-BD3B-FAC3-60D8-6AAD39C35D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304" y="2126586"/>
            <a:ext cx="2460503" cy="10070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1967BA-E858-2727-0769-0F72185804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2793" y="3235004"/>
            <a:ext cx="2205157" cy="12020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1FA451-DC80-5831-BE48-548792E4B1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1827" y="3235004"/>
            <a:ext cx="2421713" cy="11296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EDB3E5-ECC6-43BF-7090-99882914B1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1567" y="4963333"/>
            <a:ext cx="3872234" cy="7048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7386AA-C4FD-A6A8-E44B-DD55E9D431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65851" y="3737862"/>
            <a:ext cx="537221" cy="12535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18FF72-8055-DA66-AA2C-16F8E0BB4D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22117" y="5716834"/>
            <a:ext cx="3810875" cy="24910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08E0AE-C5AD-87A4-25C6-0BFD580C41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01990" y="898807"/>
            <a:ext cx="2559259" cy="9646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65C5C0-DD03-6B56-5297-E21E4569B42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283" y="8333117"/>
            <a:ext cx="2076770" cy="16754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8515120-A39D-DF28-6D10-E6ABCEAA90A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51223" y="8320239"/>
            <a:ext cx="2205156" cy="1651254"/>
          </a:xfrm>
          <a:prstGeom prst="rect">
            <a:avLst/>
          </a:prstGeom>
        </p:spPr>
      </p:pic>
      <p:grpSp>
        <p:nvGrpSpPr>
          <p:cNvPr id="42" name="Group 11">
            <a:extLst>
              <a:ext uri="{FF2B5EF4-FFF2-40B4-BE49-F238E27FC236}">
                <a16:creationId xmlns:a16="http://schemas.microsoft.com/office/drawing/2014/main" id="{D3FFC679-1D4E-C500-9584-0B29A869AC1C}"/>
              </a:ext>
            </a:extLst>
          </p:cNvPr>
          <p:cNvGrpSpPr>
            <a:grpSpLocks noChangeAspect="1"/>
          </p:cNvGrpSpPr>
          <p:nvPr/>
        </p:nvGrpSpPr>
        <p:grpSpPr>
          <a:xfrm>
            <a:off x="2969044" y="8863259"/>
            <a:ext cx="1097280" cy="1092994"/>
            <a:chOff x="0" y="0"/>
            <a:chExt cx="6502400" cy="6477000"/>
          </a:xfrm>
        </p:grpSpPr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BDF75D5-EA1B-CB40-6399-BD3A6D3D4906}"/>
                </a:ext>
              </a:extLst>
            </p:cNvPr>
            <p:cNvSpPr/>
            <p:nvPr/>
          </p:nvSpPr>
          <p:spPr>
            <a:xfrm>
              <a:off x="116940" y="124149"/>
              <a:ext cx="6262195" cy="6234315"/>
            </a:xfrm>
            <a:custGeom>
              <a:avLst/>
              <a:gdLst/>
              <a:ahLst/>
              <a:cxnLst/>
              <a:rect l="l" t="t" r="r" b="b"/>
              <a:pathLst>
                <a:path w="6262195" h="6234315">
                  <a:moveTo>
                    <a:pt x="3131098" y="32"/>
                  </a:moveTo>
                  <a:cubicBezTo>
                    <a:pt x="2014135" y="-4964"/>
                    <a:pt x="979875" y="588062"/>
                    <a:pt x="419947" y="1554557"/>
                  </a:cubicBezTo>
                  <a:cubicBezTo>
                    <a:pt x="-139982" y="2521051"/>
                    <a:pt x="-139982" y="3713264"/>
                    <a:pt x="419947" y="4679759"/>
                  </a:cubicBezTo>
                  <a:cubicBezTo>
                    <a:pt x="979875" y="5646253"/>
                    <a:pt x="2014135" y="6239279"/>
                    <a:pt x="3131098" y="6234284"/>
                  </a:cubicBezTo>
                  <a:cubicBezTo>
                    <a:pt x="4248061" y="6239279"/>
                    <a:pt x="5282321" y="5646253"/>
                    <a:pt x="5842249" y="4679759"/>
                  </a:cubicBezTo>
                  <a:cubicBezTo>
                    <a:pt x="6402178" y="3713265"/>
                    <a:pt x="6402178" y="2521051"/>
                    <a:pt x="5842249" y="1554557"/>
                  </a:cubicBezTo>
                  <a:cubicBezTo>
                    <a:pt x="5282321" y="588063"/>
                    <a:pt x="4248061" y="-4963"/>
                    <a:pt x="3131098" y="32"/>
                  </a:cubicBezTo>
                  <a:close/>
                </a:path>
              </a:pathLst>
            </a:custGeom>
            <a:blipFill>
              <a:blip r:embed="rId24"/>
              <a:stretch>
                <a:fillRect l="-27513" r="-27513"/>
              </a:stretch>
            </a:blipFill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F50AB5B-D71E-23FB-F5F2-5DE9BF335CF4}"/>
                </a:ext>
              </a:extLst>
            </p:cNvPr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</TotalTime>
  <Words>27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MUNTEANU NICOLETA-ANNEMARIE</cp:lastModifiedBy>
  <cp:revision>8</cp:revision>
  <dcterms:created xsi:type="dcterms:W3CDTF">2023-10-05T05:13:23Z</dcterms:created>
  <dcterms:modified xsi:type="dcterms:W3CDTF">2026-05-28T12:07:27Z</dcterms:modified>
</cp:coreProperties>
</file>