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673" r:id="rId6"/>
    <p:sldMasterId id="2147483686" r:id="rId7"/>
    <p:sldMasterId id="2147483719" r:id="rId8"/>
    <p:sldMasterId id="2147483724" r:id="rId9"/>
    <p:sldMasterId id="2147483736" r:id="rId10"/>
  </p:sldMasterIdLst>
  <p:notesMasterIdLst>
    <p:notesMasterId r:id="rId25"/>
  </p:notesMasterIdLst>
  <p:sldIdLst>
    <p:sldId id="3371" r:id="rId11"/>
    <p:sldId id="3341" r:id="rId12"/>
    <p:sldId id="3387" r:id="rId13"/>
    <p:sldId id="3372" r:id="rId14"/>
    <p:sldId id="3383" r:id="rId15"/>
    <p:sldId id="3373" r:id="rId16"/>
    <p:sldId id="3376" r:id="rId17"/>
    <p:sldId id="3374" r:id="rId18"/>
    <p:sldId id="3382" r:id="rId19"/>
    <p:sldId id="3384" r:id="rId20"/>
    <p:sldId id="3385" r:id="rId21"/>
    <p:sldId id="3386" r:id="rId22"/>
    <p:sldId id="415" r:id="rId23"/>
    <p:sldId id="338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357C4E-B92F-9286-693C-3D9CA67C6BD0}" name="Tanja Hermann" initials="TH" userId="S::tanja.herrmann@univbourgogne.onmicrosoft.com::c7609b35-cbe8-4f1e-8717-f8632f2b8f23" providerId="AD"/>
  <p188:author id="{6693D971-32F2-1FEE-B75E-20E5C3F46C4F}" name="Herrmann, Tanja" initials="TH" userId="S::herrmant@uni-mainz.de::ed8e0a4a-63f6-4e68-bd96-604154e2ab3c" providerId="AD"/>
  <p188:author id="{4F0FD2F5-B38A-B419-3295-53675BD943C9}" name="Breuer, Annika" initials="BA" userId="S::anbreuer@uni-mainz.de::afdb3448-714b-470d-bdf4-6a708b4a04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Biviana Sorni Moreno" initials="JBSM" lastIdx="1" clrIdx="0">
    <p:extLst>
      <p:ext uri="{19B8F6BF-5375-455C-9EA6-DF929625EA0E}">
        <p15:presenceInfo xmlns:p15="http://schemas.microsoft.com/office/powerpoint/2012/main" userId="S::julia.sorni@uv.es::31ba97fc-452e-4c01-92d7-e3221a655cd6" providerId="AD"/>
      </p:ext>
    </p:extLst>
  </p:cmAuthor>
  <p:cmAuthor id="2" name="Helena Jestin" initials="HJ" lastIdx="1" clrIdx="1">
    <p:extLst>
      <p:ext uri="{19B8F6BF-5375-455C-9EA6-DF929625EA0E}">
        <p15:presenceInfo xmlns:p15="http://schemas.microsoft.com/office/powerpoint/2012/main" userId="S::Helena.Jestin@u-bourgogne.fr::0d96bac1-8a27-44f7-aa85-8f50c0d4cc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2EC8BA"/>
    <a:srgbClr val="0099CC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67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2460F-0CF7-41EB-8D4E-61800BCB9B21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8D12-99CA-4C7A-B4CB-793D15CA106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8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68D12-99CA-4C7A-B4CB-793D15CA10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99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68D12-99CA-4C7A-B4CB-793D15CA10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19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46663" y="3313480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2EC8B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4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1521BB95-B379-489B-9D1E-3497A996E7D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5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5172" y="2551053"/>
            <a:ext cx="7706037" cy="2772465"/>
          </a:xfrm>
        </p:spPr>
        <p:txBody>
          <a:bodyPr>
            <a:noAutofit/>
          </a:bodyPr>
          <a:lstStyle>
            <a:lvl1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73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80" y="1122463"/>
            <a:ext cx="9144240" cy="2387400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80" y="3602279"/>
            <a:ext cx="9144240" cy="1655778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32" y="1709687"/>
            <a:ext cx="10516021" cy="2852366"/>
          </a:xfrm>
        </p:spPr>
        <p:txBody>
          <a:bodyPr anchor="b"/>
          <a:lstStyle>
            <a:lvl1pPr>
              <a:defRPr sz="36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32" y="4589007"/>
            <a:ext cx="10516021" cy="1500789"/>
          </a:xfr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7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4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364850"/>
            <a:ext cx="10516021" cy="13255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33" y="1680807"/>
            <a:ext cx="5157895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33" y="2504845"/>
            <a:ext cx="5157895" cy="368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31" y="1680807"/>
            <a:ext cx="5182924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31" y="2504845"/>
            <a:ext cx="5182924" cy="368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8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98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5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6307302" cy="60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98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5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4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486" y="364849"/>
            <a:ext cx="2628043" cy="5812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71" y="364849"/>
            <a:ext cx="7794601" cy="5812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7C22C23-BE42-394E-AA7A-9D96FCB4489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98997">
                <a:srgbClr val="00A3DB"/>
              </a:gs>
              <a:gs pos="0">
                <a:srgbClr val="6CB643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079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46663" y="3313480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2EC8B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23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CC8D-0620-93E9-0DDC-8ADCF648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732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6307302" cy="60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9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291514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00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3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7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D0A40-B4F1-4D47-B970-44FA742A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9259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89" y="286873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83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68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59" y="-1274388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82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9E4724-5AD3-04C9-E051-27B085C3D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A789D459-8DBA-40CE-AF3D-57D3D108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81320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882-4C87-AC98-F166-75BCA11B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53" y="2066907"/>
            <a:ext cx="7679353" cy="13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8D956-4A07-16F2-C2D9-C4FA7469C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D4C95-75FD-0EC5-857D-19B6F9DB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DD362-8450-613A-152B-3332B8D7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/>
          <a:lstStyle/>
          <a:p>
            <a:fld id="{C9B1E38F-48DB-453E-851B-B644D090B32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AE552-FBA0-BCA6-7CEF-0A64DB6D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9BE21-5EE9-1695-E500-6008818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/>
          <a:lstStyle/>
          <a:p>
            <a:fld id="{6E8D4648-4115-45A5-BF96-E3FB645D54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5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795A0-9B60-446B-A454-A766D166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16" y="21034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93B914-8649-464C-A46E-7A15D599BB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" y="232080"/>
            <a:ext cx="3305639" cy="14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04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71" y="1787562"/>
            <a:ext cx="10515058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1521BB95-B379-489B-9D1E-3497A996E7D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4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12D03D-AAFF-2886-491F-61F83A1FC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AC72970-0A5C-E939-C466-56B6DCDFC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12B4F7-326F-B1BD-268E-B895598B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3A8-9E28-4244-8C00-184BDB722CC4}" type="datetimeFigureOut">
              <a:rPr lang="pl-PL" smtClean="0"/>
              <a:t>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768167-1201-5EC7-C7C2-B9926AB8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C1A1D6-773D-2C9E-068A-1FB066FD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0814-5A2B-4508-B5F7-CCA4B815008C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244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C9BD97-F7D8-D2D6-3E3E-D45BA18B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1242D-575B-78C7-8D0F-5F9CC9C8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426A86-AAB9-B22D-D041-9EA7FD65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3A8-9E28-4244-8C00-184BDB722CC4}" type="datetimeFigureOut">
              <a:rPr lang="pl-PL" smtClean="0"/>
              <a:t>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0E5239-6482-8905-FAF2-FE785B75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7CD844-0154-5397-68EA-05D608AF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0814-5A2B-4508-B5F7-CCA4B815008C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320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0CFF48-AE05-32EF-570A-79AED563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6BBBC4-B672-B7EC-1FC3-E9FB91D7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3A8-9E28-4244-8C00-184BDB722CC4}" type="datetimeFigureOut">
              <a:rPr lang="pl-PL" smtClean="0"/>
              <a:t>3.06.2026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DABB467-8B07-0B73-75B4-42A1D33C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376237F-FF4F-BD6C-FFC0-35886CD8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0814-5A2B-4508-B5F7-CCA4B815008C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346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CE3D478-5AB3-30E6-1340-340FD621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3A8-9E28-4244-8C00-184BDB722CC4}" type="datetimeFigureOut">
              <a:rPr lang="pl-PL" smtClean="0"/>
              <a:t>3.06.2026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9E87BD7-5C3B-D489-01CB-A432A88F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09663B-84E7-D32E-EB27-99032D2A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0814-5A2B-4508-B5F7-CCA4B815008C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87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3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80" y="1122463"/>
            <a:ext cx="9144240" cy="2387400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80" y="3602279"/>
            <a:ext cx="9144240" cy="1655778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16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0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32" y="1709687"/>
            <a:ext cx="10516021" cy="2852366"/>
          </a:xfrm>
        </p:spPr>
        <p:txBody>
          <a:bodyPr anchor="b"/>
          <a:lstStyle>
            <a:lvl1pPr>
              <a:defRPr sz="36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32" y="4589007"/>
            <a:ext cx="10516021" cy="1500789"/>
          </a:xfr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1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0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364850"/>
            <a:ext cx="10516021" cy="13255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33" y="1680807"/>
            <a:ext cx="5157895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33" y="2504845"/>
            <a:ext cx="5157895" cy="36850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31" y="1680807"/>
            <a:ext cx="5182924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31" y="2504845"/>
            <a:ext cx="5182924" cy="36850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0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4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37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9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4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9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47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486" y="364849"/>
            <a:ext cx="2628043" cy="5812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71" y="364849"/>
            <a:ext cx="7794601" cy="5812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4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46663" y="3313480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2EC8B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304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6307302" cy="60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2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89" y="286873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14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3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5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78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92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24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EF20-D536-2D35-F4B7-9F921F9B4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E4724-5AD3-04C9-E051-27B085C3D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DFFA-B349-8633-E7A0-6DAA3B3F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/>
          <a:lstStyle/>
          <a:p>
            <a:fld id="{C9B1E38F-48DB-453E-851B-B644D090B32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C065D-5F71-A365-3AE8-93BE539D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9981-81EA-78CC-16BB-56512D9C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/>
          <a:lstStyle/>
          <a:p>
            <a:fld id="{6E8D4648-4115-45A5-BF96-E3FB645D54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3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882-4C87-AC98-F166-75BCA11B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53" y="2066907"/>
            <a:ext cx="7679353" cy="13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8D956-4A07-16F2-C2D9-C4FA7469C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D4C95-75FD-0EC5-857D-19B6F9DB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DD362-8450-613A-152B-3332B8D7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/>
          <a:lstStyle/>
          <a:p>
            <a:fld id="{C9B1E38F-48DB-453E-851B-B644D090B32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AE552-FBA0-BCA6-7CEF-0A64DB6D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9BE21-5EE9-1695-E500-6008818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/>
          <a:lstStyle/>
          <a:p>
            <a:fld id="{6E8D4648-4115-45A5-BF96-E3FB645D54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7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92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9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EF20-D536-2D35-F4B7-9F921F9B4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E4724-5AD3-04C9-E051-27B085C3D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DFFA-B349-8633-E7A0-6DAA3B3F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/>
          <a:lstStyle/>
          <a:p>
            <a:fld id="{C9B1E38F-48DB-453E-851B-B644D090B32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C065D-5F71-A365-3AE8-93BE539D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9981-81EA-78CC-16BB-56512D9C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/>
          <a:lstStyle/>
          <a:p>
            <a:fld id="{6E8D4648-4115-45A5-BF96-E3FB645D54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882-4C87-AC98-F166-75BCA11B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53" y="2066907"/>
            <a:ext cx="7679353" cy="13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8D956-4A07-16F2-C2D9-C4FA7469C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D4C95-75FD-0EC5-857D-19B6F9DB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DD362-8450-613A-152B-3332B8D7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/>
          <a:lstStyle/>
          <a:p>
            <a:fld id="{C9B1E38F-48DB-453E-851B-B644D090B32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AE552-FBA0-BCA6-7CEF-0A64DB6D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9BE21-5EE9-1695-E500-6008818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/>
          <a:lstStyle/>
          <a:p>
            <a:fld id="{6E8D4648-4115-45A5-BF96-E3FB645D54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4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71" y="1787562"/>
            <a:ext cx="10515058" cy="4352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1521BB95-B379-489B-9D1E-3497A996E7D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313" y="3667683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1C0B6-D3A6-042F-1CB1-1951B6A8B7B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6" y="306111"/>
            <a:ext cx="2933337" cy="1315745"/>
          </a:xfrm>
          <a:prstGeom prst="rect">
            <a:avLst/>
          </a:prstGeom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C1F0327-DC85-9902-1C73-BB694DDA944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0" y="6143968"/>
            <a:ext cx="2303230" cy="454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ABE0C8-E99B-02A5-815B-277B746EBAA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83" y="5848974"/>
            <a:ext cx="8933688" cy="8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eaLnBrk="1" hangingPunct="1">
        <a:defRPr sz="6000" b="1" kern="1200" baseline="0" dirty="0">
          <a:solidFill>
            <a:srgbClr val="2EC8BA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7246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54492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31738" eaLnBrk="1" hangingPunct="1">
        <a:defRPr b="0" i="0">
          <a:latin typeface="Arial (null)"/>
          <a:ea typeface="+mn-ea"/>
          <a:cs typeface="+mn-cs"/>
        </a:defRPr>
      </a:lvl4pPr>
      <a:lvl5pPr marL="1108984" eaLnBrk="1" hangingPunct="1">
        <a:defRPr b="0" i="0">
          <a:latin typeface="Arial (null)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3" y="-558579"/>
            <a:ext cx="9841472" cy="94067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9325" y="364849"/>
            <a:ext cx="8168592" cy="1400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308-5240-4EA6-91D4-3B205574F579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3D73B439-6D13-DA9E-9172-45DF73E3F5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3" y="332671"/>
            <a:ext cx="2928288" cy="1313480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A13D755-245F-DBD1-E573-5B971FAC09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550" y="6039624"/>
            <a:ext cx="2303230" cy="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7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C8BA"/>
          </a:solidFill>
          <a:latin typeface="+mn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71" y="364850"/>
            <a:ext cx="10515058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D808A-1B49-4C57-5E8A-D6DFE2290DB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" y="364850"/>
            <a:ext cx="2757749" cy="1236985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72C61A4-3DC7-FBF2-DF09-F58B1617BCF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550" y="6039624"/>
            <a:ext cx="2303230" cy="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313" y="3667683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1C0B6-D3A6-042F-1CB1-1951B6A8B7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46" y="307086"/>
            <a:ext cx="2933337" cy="1313794"/>
          </a:xfrm>
          <a:prstGeom prst="rect">
            <a:avLst/>
          </a:prstGeom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C1F0327-DC85-9902-1C73-BB694DDA944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0" y="6143968"/>
            <a:ext cx="1875455" cy="37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ABE0C8-E99B-02A5-815B-277B746EBAA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984" y="6073571"/>
            <a:ext cx="8933686" cy="4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eaLnBrk="1" hangingPunct="1">
        <a:defRPr sz="6000" b="1" kern="1200" baseline="0" dirty="0">
          <a:solidFill>
            <a:srgbClr val="2EC8BA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7246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54492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31738" eaLnBrk="1" hangingPunct="1">
        <a:defRPr b="0" i="0">
          <a:latin typeface="Arial (null)"/>
          <a:ea typeface="+mn-ea"/>
          <a:cs typeface="+mn-cs"/>
        </a:defRPr>
      </a:lvl4pPr>
      <a:lvl5pPr marL="1108984" eaLnBrk="1" hangingPunct="1">
        <a:defRPr b="0" i="0">
          <a:latin typeface="Arial (null)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D8C6459-0C61-BCC9-518D-A09BF738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8C4580-E2CB-CCB6-BBB2-A3B34CC8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47E7C8-DBBB-1A8F-05C3-074DC014C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1E3A8-9E28-4244-8C00-184BDB722CC4}" type="datetimeFigureOut">
              <a:rPr lang="pl-PL" smtClean="0"/>
              <a:t>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91E226-B5DF-BEDA-C3D6-A311C0B1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6ED4B6-9722-8BC8-571F-CDA82856E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60814-5A2B-4508-B5F7-CCA4B815008C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35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71" y="364850"/>
            <a:ext cx="10515058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F228-0ED8-4654-ACDC-B6DEB635E0E7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5F14-F3DC-4841-84D2-8535FC39EFF8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FDADCD8-5F0F-8D41-AFA0-A72805D8B7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1" y="362924"/>
            <a:ext cx="3260001" cy="14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9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313" y="3667683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1C0B6-D3A6-042F-1CB1-1951B6A8B7B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6" y="306111"/>
            <a:ext cx="2933337" cy="1315745"/>
          </a:xfrm>
          <a:prstGeom prst="rect">
            <a:avLst/>
          </a:prstGeom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C1F0327-DC85-9902-1C73-BB694DDA944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0" y="6143968"/>
            <a:ext cx="2303230" cy="454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ABE0C8-E99B-02A5-815B-277B746EBAA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83" y="5848974"/>
            <a:ext cx="8933688" cy="8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8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txStyles>
    <p:titleStyle>
      <a:lvl1pPr eaLnBrk="1" hangingPunct="1">
        <a:defRPr sz="6000" b="1" kern="1200" baseline="0" dirty="0">
          <a:solidFill>
            <a:srgbClr val="2EC8BA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7246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54492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31738" eaLnBrk="1" hangingPunct="1">
        <a:defRPr b="0" i="0">
          <a:latin typeface="Arial (null)"/>
          <a:ea typeface="+mn-ea"/>
          <a:cs typeface="+mn-cs"/>
        </a:defRPr>
      </a:lvl4pPr>
      <a:lvl5pPr marL="1108984" eaLnBrk="1" hangingPunct="1">
        <a:defRPr b="0" i="0">
          <a:latin typeface="Arial (null)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them-alliance.e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eneral.secretary@forthem-alliance.eu" TargetMode="External"/><Relationship Id="rId2" Type="http://schemas.openxmlformats.org/officeDocument/2006/relationships/hyperlink" Target="mailto:A4ESR@forthem-alliance.eu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hyperlink" Target="https://www.forthem-alliance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document/download/97e481fd-2dc3-412d-be4c-f152a8232961_en" TargetMode="External"/><Relationship Id="rId2" Type="http://schemas.openxmlformats.org/officeDocument/2006/relationships/hyperlink" Target="https://www.consilium.europa.eu/media/ny3j24sm/much-more-than-a-market-report-by-enrico-letta.pdf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european-research-area.ec.europa.eu/era-policy-agenda-2025-2027" TargetMode="External"/><Relationship Id="rId4" Type="http://schemas.openxmlformats.org/officeDocument/2006/relationships/hyperlink" Target="https://op.europa.eu/en/publication-detail/-/publication/2f9fc221-86bb-11ef-a67d-01aa75ed71a1/language-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74D52-DC7D-8222-F34B-35DC951BC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630E8-3613-C5FC-5477-AF7E6D537239}"/>
              </a:ext>
            </a:extLst>
          </p:cNvPr>
          <p:cNvSpPr txBox="1">
            <a:spLocks/>
          </p:cNvSpPr>
          <p:nvPr/>
        </p:nvSpPr>
        <p:spPr>
          <a:xfrm>
            <a:off x="218683" y="2568162"/>
            <a:ext cx="5557441" cy="9703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i="1" dirty="0">
                <a:solidFill>
                  <a:srgbClr val="009999"/>
                </a:solidFill>
              </a:rPr>
              <a:t>Transforming Higher Education: Governance, Values &amp; Alliances as Strategic Systems – </a:t>
            </a:r>
          </a:p>
          <a:p>
            <a:endParaRPr lang="en-US" sz="3200" b="1" i="1" dirty="0">
              <a:solidFill>
                <a:srgbClr val="2EC8BA"/>
              </a:solidFill>
            </a:endParaRPr>
          </a:p>
          <a:p>
            <a:r>
              <a:rPr lang="en-US" sz="2800" b="1" i="1" dirty="0"/>
              <a:t>The Emerging Research Dimension of European University Alliances </a:t>
            </a:r>
            <a:endParaRPr lang="fr-F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br>
              <a:rPr lang="fr-F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fr-F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b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" b="1" dirty="0">
              <a:solidFill>
                <a:srgbClr val="2EC8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sz="4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C1FF31-BBB8-9712-97B2-DFC93DC6F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3" y="6387917"/>
            <a:ext cx="1744772" cy="3660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69C949-38BB-BBA5-679E-2B5AD8E82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21" y="357282"/>
            <a:ext cx="3568492" cy="159826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4BA8DAD-9905-B18D-9BFE-9CFB0FB8AFDB}"/>
              </a:ext>
            </a:extLst>
          </p:cNvPr>
          <p:cNvSpPr txBox="1">
            <a:spLocks/>
          </p:cNvSpPr>
          <p:nvPr/>
        </p:nvSpPr>
        <p:spPr>
          <a:xfrm>
            <a:off x="3769944" y="471582"/>
            <a:ext cx="8334602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rgbClr val="009999"/>
                </a:solidFill>
                <a:latin typeface="Calibri"/>
                <a:ea typeface="Calibri"/>
                <a:cs typeface="Calibri"/>
              </a:rPr>
              <a:t>4th FORTHEM </a:t>
            </a:r>
            <a:r>
              <a:rPr lang="en-US" sz="4000" b="1" noProof="0" dirty="0">
                <a:solidFill>
                  <a:srgbClr val="009999"/>
                </a:solidFill>
                <a:latin typeface="Calibri"/>
                <a:ea typeface="Calibri"/>
                <a:cs typeface="Calibri"/>
              </a:rPr>
              <a:t>Annual</a:t>
            </a:r>
            <a:r>
              <a:rPr lang="fr-FR" sz="4000" b="1" dirty="0">
                <a:solidFill>
                  <a:srgbClr val="009999"/>
                </a:solidFill>
                <a:latin typeface="Calibri"/>
                <a:ea typeface="Calibri"/>
                <a:cs typeface="Calibri"/>
              </a:rPr>
              <a:t> Conference</a:t>
            </a:r>
          </a:p>
          <a:p>
            <a:r>
              <a:rPr lang="fr-FR" sz="1800" b="1" dirty="0">
                <a:solidFill>
                  <a:srgbClr val="009999"/>
                </a:solidFill>
                <a:latin typeface="Calibri"/>
                <a:ea typeface="Calibri"/>
                <a:cs typeface="Calibri"/>
              </a:rPr>
              <a:t>03.06.2026</a:t>
            </a:r>
          </a:p>
          <a:p>
            <a:r>
              <a:rPr lang="fr-FR" sz="4000" dirty="0">
                <a:latin typeface="Calibri"/>
                <a:ea typeface="Calibri"/>
                <a:cs typeface="Calibri"/>
              </a:rPr>
              <a:t> </a:t>
            </a:r>
            <a:endParaRPr lang="fr-FR" sz="4000" dirty="0">
              <a:ea typeface="Calibri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EBA5EF-7349-893A-1028-E6115731F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74" y="2568162"/>
            <a:ext cx="5131545" cy="34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10549-06A1-FE0B-88FF-FC23C2913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C244A49-6011-C6E4-ED47-33AE7BE584E6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9CD67D-7037-F2FE-EDE2-4781051619B8}"/>
              </a:ext>
            </a:extLst>
          </p:cNvPr>
          <p:cNvSpPr txBox="1">
            <a:spLocks/>
          </p:cNvSpPr>
          <p:nvPr/>
        </p:nvSpPr>
        <p:spPr>
          <a:xfrm>
            <a:off x="3048974" y="292019"/>
            <a:ext cx="8714658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eaLnBrk="1" hangingPunct="1">
              <a:lnSpc>
                <a:spcPct val="76000"/>
              </a:lnSpc>
              <a:defRPr sz="4002" b="1" i="0">
                <a:solidFill>
                  <a:srgbClr val="2EC8B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7246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54492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31738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08984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9999"/>
                </a:solidFill>
              </a:rPr>
              <a:t>Conceptual Perspective from Research Literature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CEBE9E-5EC4-75C7-C925-18931BDA182D}"/>
              </a:ext>
            </a:extLst>
          </p:cNvPr>
          <p:cNvSpPr txBox="1"/>
          <p:nvPr/>
        </p:nvSpPr>
        <p:spPr>
          <a:xfrm>
            <a:off x="453081" y="1675522"/>
            <a:ext cx="582415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noProof="0" dirty="0"/>
              <a:t>Alliances as institutionalization processes</a:t>
            </a:r>
          </a:p>
          <a:p>
            <a:pPr>
              <a:spcAft>
                <a:spcPts val="1200"/>
              </a:spcAft>
              <a:buNone/>
            </a:pPr>
            <a:r>
              <a:rPr lang="en-US" noProof="0" dirty="0"/>
              <a:t>Recent research increasingly describes European University Alliances not simply as networks, but as new forms of transnational organizational cooperation (ref. Legal </a:t>
            </a:r>
            <a:r>
              <a:rPr lang="en-US" noProof="0" dirty="0" err="1"/>
              <a:t>Entitiy</a:t>
            </a:r>
            <a:r>
              <a:rPr lang="en-US" noProof="0" dirty="0"/>
              <a:t>).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Key arguments from the literature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Maassen, </a:t>
            </a:r>
            <a:r>
              <a:rPr lang="en-US" b="1" noProof="0" dirty="0" err="1"/>
              <a:t>Stensaker</a:t>
            </a:r>
            <a:r>
              <a:rPr lang="en-US" b="1" noProof="0" dirty="0"/>
              <a:t> &amp; Rosso (2023)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alliances face coordination challenges without hierarchical authority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the key question is whether cooperation becomes durable and routinized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780F1D-6201-8376-4608-CEDC9FD64DED}"/>
              </a:ext>
            </a:extLst>
          </p:cNvPr>
          <p:cNvSpPr txBox="1"/>
          <p:nvPr/>
        </p:nvSpPr>
        <p:spPr>
          <a:xfrm>
            <a:off x="6507892" y="1675522"/>
            <a:ext cx="55494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noProof="0" dirty="0" err="1"/>
              <a:t>Charret</a:t>
            </a:r>
            <a:r>
              <a:rPr lang="en-US" b="1" noProof="0" dirty="0"/>
              <a:t> &amp; Chankseliani (2023)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alliance-building is non-linear and experimental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alliances emerge through negotiation, identity-building and organizational learning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Palmowski (2025)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alliances can be understood as emerging “communities of practice”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creating new forms of European collaboration and institutional identity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E73E64F-31E1-FC23-DE7B-C752B87FDF4D}"/>
              </a:ext>
            </a:extLst>
          </p:cNvPr>
          <p:cNvSpPr txBox="1"/>
          <p:nvPr/>
        </p:nvSpPr>
        <p:spPr>
          <a:xfrm>
            <a:off x="2656031" y="5935016"/>
            <a:ext cx="9041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en-US" b="1" noProof="0" dirty="0">
                <a:solidFill>
                  <a:srgbClr val="009999"/>
                </a:solidFill>
              </a:rPr>
              <a:t>Research integration is therefore not only about projects — but about institutionalization, shared routines and organizational capacity.</a:t>
            </a:r>
          </a:p>
        </p:txBody>
      </p:sp>
    </p:spTree>
    <p:extLst>
      <p:ext uri="{BB962C8B-B14F-4D97-AF65-F5344CB8AC3E}">
        <p14:creationId xmlns:p14="http://schemas.microsoft.com/office/powerpoint/2010/main" val="165811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33F52-779C-5255-6B8E-D5D15ADE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B56610D-4F38-30DC-973E-A26EDAAD9DDC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EE34E44-DC26-B3BA-286A-A2CAD32F18E9}"/>
              </a:ext>
            </a:extLst>
          </p:cNvPr>
          <p:cNvSpPr txBox="1">
            <a:spLocks/>
          </p:cNvSpPr>
          <p:nvPr/>
        </p:nvSpPr>
        <p:spPr>
          <a:xfrm>
            <a:off x="2835826" y="292019"/>
            <a:ext cx="9107601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eaLnBrk="1" hangingPunct="1">
              <a:lnSpc>
                <a:spcPct val="76000"/>
              </a:lnSpc>
              <a:defRPr sz="4002" b="1" i="0">
                <a:solidFill>
                  <a:srgbClr val="2EC8B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7246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54492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31738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08984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9999"/>
                </a:solidFill>
              </a:rPr>
              <a:t>Scientific Debates &amp; Critical Perspectives</a:t>
            </a:r>
            <a:br>
              <a:rPr lang="en-US" dirty="0">
                <a:solidFill>
                  <a:srgbClr val="009999"/>
                </a:solidFill>
              </a:rPr>
            </a:br>
            <a:r>
              <a:rPr lang="de-DE" sz="1800" dirty="0">
                <a:solidFill>
                  <a:srgbClr val="009999"/>
                </a:solidFill>
              </a:rPr>
              <a:t>Emerging Debates </a:t>
            </a:r>
            <a:r>
              <a:rPr lang="de-DE" sz="1800" dirty="0" err="1">
                <a:solidFill>
                  <a:srgbClr val="009999"/>
                </a:solidFill>
              </a:rPr>
              <a:t>across</a:t>
            </a:r>
            <a:r>
              <a:rPr lang="de-DE" sz="1800" dirty="0">
                <a:solidFill>
                  <a:srgbClr val="009999"/>
                </a:solidFill>
              </a:rPr>
              <a:t> </a:t>
            </a:r>
            <a:r>
              <a:rPr lang="de-DE" sz="1800" dirty="0" err="1">
                <a:solidFill>
                  <a:srgbClr val="009999"/>
                </a:solidFill>
              </a:rPr>
              <a:t>Alliances</a:t>
            </a:r>
            <a:r>
              <a:rPr lang="de-DE" sz="1800" dirty="0">
                <a:solidFill>
                  <a:srgbClr val="009999"/>
                </a:solidFill>
              </a:rPr>
              <a:t>‘ Research Dimension</a:t>
            </a:r>
          </a:p>
          <a:p>
            <a:pPr algn="ctr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BD9D4E-3869-F294-A14D-EE1E7175A805}"/>
              </a:ext>
            </a:extLst>
          </p:cNvPr>
          <p:cNvSpPr txBox="1"/>
          <p:nvPr/>
        </p:nvSpPr>
        <p:spPr>
          <a:xfrm>
            <a:off x="362465" y="1590057"/>
            <a:ext cx="565403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noProof="0" dirty="0"/>
              <a:t>⚖️ Inclusion vs. Stratification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Lambrechts et al. (2024) and </a:t>
            </a:r>
            <a:r>
              <a:rPr lang="en-US" b="1" noProof="0" dirty="0" err="1"/>
              <a:t>Rensimer</a:t>
            </a:r>
            <a:r>
              <a:rPr lang="en-US" b="1" noProof="0" dirty="0"/>
              <a:t> &amp; Brooks (2025)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alliances may unintentionally reproduce existing hierarchies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stronger institutions risk dominating research portfolios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🌍 Euro-internationalization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Frame &amp; Curyło (2025)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alliances create a specifically European form of internationalization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based on long-term embedded cooperation rather than isolated mobility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50E2A64-6BD0-43AA-5AB1-524877B5618B}"/>
              </a:ext>
            </a:extLst>
          </p:cNvPr>
          <p:cNvSpPr txBox="1"/>
          <p:nvPr/>
        </p:nvSpPr>
        <p:spPr>
          <a:xfrm>
            <a:off x="6175503" y="1524154"/>
            <a:ext cx="5563415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noProof="0" dirty="0"/>
              <a:t>🏛 Alliances as policy laboratories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Recent ERA and </a:t>
            </a:r>
            <a:r>
              <a:rPr lang="en-US" b="1" noProof="0" dirty="0" err="1"/>
              <a:t>CoARA</a:t>
            </a:r>
            <a:r>
              <a:rPr lang="en-US" b="1" noProof="0" dirty="0"/>
              <a:t> debates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alliances increasingly test new approaches to: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noProof="0" dirty="0"/>
              <a:t>research assessment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noProof="0" dirty="0"/>
              <a:t>research careers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noProof="0" dirty="0"/>
              <a:t>interoperability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noProof="0" dirty="0"/>
              <a:t>governance models</a:t>
            </a:r>
          </a:p>
          <a:p>
            <a:pPr>
              <a:spcAft>
                <a:spcPts val="1200"/>
              </a:spcAft>
              <a:buNone/>
            </a:pPr>
            <a:endParaRPr lang="en-US" noProof="0" dirty="0"/>
          </a:p>
          <a:p>
            <a:pPr algn="ctr">
              <a:spcAft>
                <a:spcPts val="1200"/>
              </a:spcAft>
              <a:buNone/>
            </a:pPr>
            <a:r>
              <a:rPr lang="en-US" b="1" noProof="0" dirty="0">
                <a:solidFill>
                  <a:srgbClr val="009999"/>
                </a:solidFill>
              </a:rPr>
              <a:t>Alliances are not only implementation structures — they are becoming experimental environments for transforming higher education itself.</a:t>
            </a:r>
          </a:p>
        </p:txBody>
      </p:sp>
    </p:spTree>
    <p:extLst>
      <p:ext uri="{BB962C8B-B14F-4D97-AF65-F5344CB8AC3E}">
        <p14:creationId xmlns:p14="http://schemas.microsoft.com/office/powerpoint/2010/main" val="96840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B6201-FFA2-9B31-1EAF-ED5BF3E36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96004BC-7A50-8521-2323-C5DEFBD563B0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338879-DE76-878C-7D09-0B3E3DA8FC74}"/>
              </a:ext>
            </a:extLst>
          </p:cNvPr>
          <p:cNvSpPr txBox="1">
            <a:spLocks/>
          </p:cNvSpPr>
          <p:nvPr/>
        </p:nvSpPr>
        <p:spPr>
          <a:xfrm>
            <a:off x="2835826" y="292019"/>
            <a:ext cx="9107601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eaLnBrk="1" hangingPunct="1">
              <a:lnSpc>
                <a:spcPct val="76000"/>
              </a:lnSpc>
              <a:defRPr sz="4002" b="1" i="0">
                <a:solidFill>
                  <a:srgbClr val="2EC8B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7246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54492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31738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08984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err="1">
                <a:solidFill>
                  <a:srgbClr val="009999"/>
                </a:solidFill>
              </a:rPr>
              <a:t>Structural</a:t>
            </a:r>
            <a:r>
              <a:rPr lang="de-DE" dirty="0">
                <a:solidFill>
                  <a:srgbClr val="009999"/>
                </a:solidFill>
              </a:rPr>
              <a:t> Challenges &amp; Possible Responses</a:t>
            </a:r>
            <a:endParaRPr lang="en-US" dirty="0">
              <a:solidFill>
                <a:srgbClr val="009999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4DBE338-F565-91BE-CC16-5CDBF495F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681704"/>
              </p:ext>
            </p:extLst>
          </p:nvPr>
        </p:nvGraphicFramePr>
        <p:xfrm>
          <a:off x="321274" y="2323928"/>
          <a:ext cx="10514012" cy="3200400"/>
        </p:xfrm>
        <a:graphic>
          <a:graphicData uri="http://schemas.openxmlformats.org/drawingml/2006/table">
            <a:tbl>
              <a:tblPr/>
              <a:tblGrid>
                <a:gridCol w="5257006">
                  <a:extLst>
                    <a:ext uri="{9D8B030D-6E8A-4147-A177-3AD203B41FA5}">
                      <a16:colId xmlns:a16="http://schemas.microsoft.com/office/drawing/2014/main" val="1941611539"/>
                    </a:ext>
                  </a:extLst>
                </a:gridCol>
                <a:gridCol w="5257006">
                  <a:extLst>
                    <a:ext uri="{9D8B030D-6E8A-4147-A177-3AD203B41FA5}">
                      <a16:colId xmlns:a16="http://schemas.microsoft.com/office/drawing/2014/main" val="337906691"/>
                    </a:ext>
                  </a:extLst>
                </a:gridCol>
              </a:tblGrid>
              <a:tr h="280495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None/>
                      </a:pPr>
                      <a:r>
                        <a:rPr lang="en-US" sz="1800" noProof="0" dirty="0"/>
                        <a:t>⚠️ </a:t>
                      </a:r>
                      <a:r>
                        <a:rPr lang="en-US" sz="1800" b="1" noProof="0" dirty="0"/>
                        <a:t>Structural Challenges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Fragmented EEA / ERA governance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Short-term project funding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Legal &amp; administrative diversity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Unequal institutional capacities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Dominance of narrow metrics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Pressure toward high-TRL logics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buNone/>
                      </a:pPr>
                      <a:r>
                        <a:rPr lang="en-US" sz="1800" noProof="0" dirty="0"/>
                        <a:t>✅ </a:t>
                      </a:r>
                      <a:r>
                        <a:rPr lang="en-US" sz="1800" b="1" noProof="0" dirty="0"/>
                        <a:t>Possible Responses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Better alignment of European frameworks &amp; instruments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More sustainable long-term alliance support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Shared services &amp; interoperability mechanisms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Inclusive participation &amp; capacity building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Research assessment reform &amp; responsible metrics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Flexible pipelines preserving research diversity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4448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CD38A2D4-DF97-011E-572B-D0CB2B823B44}"/>
              </a:ext>
            </a:extLst>
          </p:cNvPr>
          <p:cNvSpPr txBox="1"/>
          <p:nvPr/>
        </p:nvSpPr>
        <p:spPr>
          <a:xfrm>
            <a:off x="321274" y="1677597"/>
            <a:ext cx="11351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From </a:t>
            </a:r>
            <a:r>
              <a:rPr lang="de-DE" b="1" dirty="0" err="1"/>
              <a:t>barriers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enabling</a:t>
            </a:r>
            <a:r>
              <a:rPr lang="de-DE" b="1" dirty="0"/>
              <a:t> </a:t>
            </a:r>
            <a:r>
              <a:rPr lang="de-DE" b="1" dirty="0" err="1"/>
              <a:t>conditions</a:t>
            </a:r>
            <a:r>
              <a:rPr lang="de-DE" b="1" dirty="0"/>
              <a:t>: </a:t>
            </a:r>
            <a:r>
              <a:rPr lang="de-DE" dirty="0"/>
              <a:t>Long-term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enabling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— 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ambitious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447F7B-E0CF-7C89-D269-19F5B481B967}"/>
              </a:ext>
            </a:extLst>
          </p:cNvPr>
          <p:cNvSpPr txBox="1"/>
          <p:nvPr/>
        </p:nvSpPr>
        <p:spPr>
          <a:xfrm>
            <a:off x="2721935" y="5995774"/>
            <a:ext cx="895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9999"/>
                </a:solidFill>
              </a:rPr>
              <a:t>Long-term </a:t>
            </a:r>
            <a:r>
              <a:rPr lang="de-DE" b="1" dirty="0" err="1">
                <a:solidFill>
                  <a:srgbClr val="009999"/>
                </a:solidFill>
              </a:rPr>
              <a:t>institutional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transformation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requires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long</a:t>
            </a:r>
            <a:r>
              <a:rPr lang="de-DE" b="1" dirty="0">
                <a:solidFill>
                  <a:srgbClr val="009999"/>
                </a:solidFill>
              </a:rPr>
              <a:t>-term </a:t>
            </a:r>
            <a:r>
              <a:rPr lang="de-DE" b="1" dirty="0" err="1">
                <a:solidFill>
                  <a:srgbClr val="009999"/>
                </a:solidFill>
              </a:rPr>
              <a:t>enabling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conditions</a:t>
            </a:r>
            <a:r>
              <a:rPr lang="de-DE" b="1" dirty="0">
                <a:solidFill>
                  <a:srgbClr val="009999"/>
                </a:solidFill>
              </a:rPr>
              <a:t> — not </a:t>
            </a:r>
            <a:r>
              <a:rPr lang="de-DE" b="1" dirty="0" err="1">
                <a:solidFill>
                  <a:srgbClr val="009999"/>
                </a:solidFill>
              </a:rPr>
              <a:t>only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ambitious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projects</a:t>
            </a:r>
            <a:r>
              <a:rPr lang="de-DE" b="1" dirty="0">
                <a:solidFill>
                  <a:srgbClr val="0099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0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, ciemność, czarne&#10;&#10;Opis wygenerowany automatycznie">
            <a:extLst>
              <a:ext uri="{FF2B5EF4-FFF2-40B4-BE49-F238E27FC236}">
                <a16:creationId xmlns:a16="http://schemas.microsoft.com/office/drawing/2014/main" id="{8CFBDA84-3618-F0AC-577C-5329C7A8E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9" y="333144"/>
            <a:ext cx="6477893" cy="61917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89607D5-C1A0-0321-AE8B-B77CA24AD3AC}"/>
              </a:ext>
            </a:extLst>
          </p:cNvPr>
          <p:cNvSpPr txBox="1"/>
          <p:nvPr/>
        </p:nvSpPr>
        <p:spPr>
          <a:xfrm>
            <a:off x="914400" y="1878676"/>
            <a:ext cx="10192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Vision: </a:t>
            </a:r>
            <a:b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shape</a:t>
            </a: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de-D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</a:t>
            </a: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de-D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</a:t>
            </a: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minds</a:t>
            </a: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responsible</a:t>
            </a: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citizens</a:t>
            </a: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35B788-8AD9-29FA-4799-674B2072EF8C}"/>
              </a:ext>
            </a:extLst>
          </p:cNvPr>
          <p:cNvSpPr txBox="1"/>
          <p:nvPr/>
        </p:nvSpPr>
        <p:spPr>
          <a:xfrm>
            <a:off x="4702579" y="4291898"/>
            <a:ext cx="2786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Forthem | Forthem Alliance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o 2">
            <a:extLst>
              <a:ext uri="{FF2B5EF4-FFF2-40B4-BE49-F238E27FC236}">
                <a16:creationId xmlns:a16="http://schemas.microsoft.com/office/drawing/2014/main" id="{53833D8C-CA39-EC0C-F331-F4D25FFAEC04}"/>
              </a:ext>
            </a:extLst>
          </p:cNvPr>
          <p:cNvGrpSpPr/>
          <p:nvPr/>
        </p:nvGrpSpPr>
        <p:grpSpPr>
          <a:xfrm>
            <a:off x="237066" y="5163024"/>
            <a:ext cx="11717867" cy="1741833"/>
            <a:chOff x="2128862" y="1172887"/>
            <a:chExt cx="9051908" cy="1584887"/>
          </a:xfrm>
        </p:grpSpPr>
        <p:pic>
          <p:nvPicPr>
            <p:cNvPr id="7" name="Imagen 3">
              <a:extLst>
                <a:ext uri="{FF2B5EF4-FFF2-40B4-BE49-F238E27FC236}">
                  <a16:creationId xmlns:a16="http://schemas.microsoft.com/office/drawing/2014/main" id="{A93AEF75-CFDB-9126-6330-C310986B4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</a:blip>
            <a:srcRect t="57323"/>
            <a:stretch/>
          </p:blipFill>
          <p:spPr>
            <a:xfrm>
              <a:off x="2128862" y="1681930"/>
              <a:ext cx="9051908" cy="1075844"/>
            </a:xfrm>
            <a:prstGeom prst="rect">
              <a:avLst/>
            </a:prstGeom>
          </p:spPr>
        </p:pic>
        <p:pic>
          <p:nvPicPr>
            <p:cNvPr id="8" name="Imagen 4">
              <a:extLst>
                <a:ext uri="{FF2B5EF4-FFF2-40B4-BE49-F238E27FC236}">
                  <a16:creationId xmlns:a16="http://schemas.microsoft.com/office/drawing/2014/main" id="{4035822E-C28F-877F-0153-83BB05838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8862" y="1172887"/>
              <a:ext cx="8817091" cy="731719"/>
            </a:xfrm>
            <a:prstGeom prst="rect">
              <a:avLst/>
            </a:prstGeom>
          </p:spPr>
        </p:pic>
      </p:grpSp>
      <p:pic>
        <p:nvPicPr>
          <p:cNvPr id="3" name="Imagen 6">
            <a:extLst>
              <a:ext uri="{FF2B5EF4-FFF2-40B4-BE49-F238E27FC236}">
                <a16:creationId xmlns:a16="http://schemas.microsoft.com/office/drawing/2014/main" id="{45AB378B-F598-0B14-2BDD-516D46ACE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34" y="312433"/>
            <a:ext cx="1744772" cy="3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6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35AF9-3906-ACDA-8564-19AD5F7FF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C27DF-67C3-2A1D-7EF1-3B7224D560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974" y="292019"/>
            <a:ext cx="8334602" cy="4787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dirty="0">
                <a:solidFill>
                  <a:srgbClr val="009999"/>
                </a:solidFill>
              </a:rPr>
              <a:t>Contact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2E66BD6-0F80-077D-10C7-DAF0058DBD10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F5F31DD-6A27-328C-A745-AB9B2E8FA1B2}"/>
              </a:ext>
            </a:extLst>
          </p:cNvPr>
          <p:cNvSpPr txBox="1"/>
          <p:nvPr/>
        </p:nvSpPr>
        <p:spPr>
          <a:xfrm>
            <a:off x="314960" y="1790282"/>
            <a:ext cx="5979897" cy="4467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99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Nicole Birkle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999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FORTHEM General Secretary and Manager of the FORTHEM Academy for Early-Stage Researchers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A4ESR@forthem-alliance.eu</a:t>
            </a:r>
            <a:endParaRPr lang="de-DE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general.secretary@forthem-alliance.eu</a:t>
            </a:r>
            <a:r>
              <a:rPr lang="de-DE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de-DE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2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https://www.forthem-alliance.eu/</a:t>
            </a:r>
            <a:r>
              <a:rPr lang="de-DE" sz="32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de-DE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Birkle Nicole – FORTHEM Alliance General Secretary – FORTHEM Alliance ...">
            <a:extLst>
              <a:ext uri="{FF2B5EF4-FFF2-40B4-BE49-F238E27FC236}">
                <a16:creationId xmlns:a16="http://schemas.microsoft.com/office/drawing/2014/main" id="{04F35170-74B9-DD23-A0A9-1886B57A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27" y="1790282"/>
            <a:ext cx="3501599" cy="350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5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F5004-33EE-93AC-CC97-015F5E393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B4E5384-A010-87D9-D335-CA552618F24D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3A6817-6CE2-4D37-B432-FD8DECB21298}"/>
              </a:ext>
            </a:extLst>
          </p:cNvPr>
          <p:cNvSpPr txBox="1">
            <a:spLocks/>
          </p:cNvSpPr>
          <p:nvPr/>
        </p:nvSpPr>
        <p:spPr>
          <a:xfrm>
            <a:off x="2888020" y="261719"/>
            <a:ext cx="8334602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4000" b="1" dirty="0">
                <a:solidFill>
                  <a:srgbClr val="009999"/>
                </a:solidFill>
              </a:rPr>
              <a:t>The European </a:t>
            </a:r>
            <a:r>
              <a:rPr lang="de-DE" sz="4000" b="1" dirty="0" err="1">
                <a:solidFill>
                  <a:srgbClr val="009999"/>
                </a:solidFill>
              </a:rPr>
              <a:t>Universities</a:t>
            </a:r>
            <a:r>
              <a:rPr lang="de-DE" sz="4000" b="1" dirty="0">
                <a:solidFill>
                  <a:srgbClr val="009999"/>
                </a:solidFill>
              </a:rPr>
              <a:t> Initiative and the FORTHEM Alliance </a:t>
            </a:r>
          </a:p>
          <a:p>
            <a:r>
              <a:rPr lang="fr-FR" sz="4000" dirty="0">
                <a:latin typeface="Calibri"/>
                <a:ea typeface="Calibri"/>
                <a:cs typeface="Calibri"/>
              </a:rPr>
              <a:t> </a:t>
            </a:r>
            <a:endParaRPr lang="fr-FR" sz="4000" dirty="0">
              <a:ea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5BD38D-5506-358A-DE10-6A534F792919}"/>
              </a:ext>
            </a:extLst>
          </p:cNvPr>
          <p:cNvSpPr txBox="1"/>
          <p:nvPr/>
        </p:nvSpPr>
        <p:spPr>
          <a:xfrm>
            <a:off x="461319" y="1710536"/>
            <a:ext cx="60960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noProof="0" dirty="0"/>
              <a:t>European Universities Initiative (EUI)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proposed by French President Emmanuel Macron in his 2017 Sorbonne speech on a </a:t>
            </a:r>
            <a:r>
              <a:rPr lang="en-US" noProof="0" dirty="0" err="1"/>
              <a:t>comptetitive</a:t>
            </a:r>
            <a:r>
              <a:rPr lang="en-US" noProof="0" dirty="0"/>
              <a:t> Higher Education Sector in Europe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launched by the European Commission in 2018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currently 74 alliances involving more than 650 higher education institutions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aims to strengthen long-term European cooperation in higher education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 err="1"/>
              <a:t>Increasly</a:t>
            </a:r>
            <a:r>
              <a:rPr lang="en-US" noProof="0" dirty="0"/>
              <a:t> also about international collaboration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868C6B-DDA6-90A0-42E1-152F6A601F91}"/>
              </a:ext>
            </a:extLst>
          </p:cNvPr>
          <p:cNvSpPr txBox="1"/>
          <p:nvPr/>
        </p:nvSpPr>
        <p:spPr>
          <a:xfrm>
            <a:off x="6787978" y="1710536"/>
            <a:ext cx="504888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noProof="0" dirty="0"/>
              <a:t>FORTHEM Alliance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founded in 2019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9 partner universities across Europe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around 230,000 students and 36,000 staff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mission-based alliance structure:</a:t>
            </a:r>
          </a:p>
        </p:txBody>
      </p:sp>
      <p:pic>
        <p:nvPicPr>
          <p:cNvPr id="10" name="Obraz 52" descr="Obraz zawierający zrzut ekranu, krąg, Grafika, design&#10;&#10;Opis wygenerowany automatycznie">
            <a:extLst>
              <a:ext uri="{FF2B5EF4-FFF2-40B4-BE49-F238E27FC236}">
                <a16:creationId xmlns:a16="http://schemas.microsoft.com/office/drawing/2014/main" id="{EE27C25B-6E3D-686A-AC43-33A1AE885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21612" r="25770" b="32832"/>
          <a:stretch/>
        </p:blipFill>
        <p:spPr>
          <a:xfrm>
            <a:off x="6096000" y="3803417"/>
            <a:ext cx="5729209" cy="29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0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E6CC3-EF20-EA79-D158-66855B25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99A102D-B67E-262D-1349-ABBC313EBC04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08884F-AEB1-56C1-EFBF-F9CB1785572F}"/>
              </a:ext>
            </a:extLst>
          </p:cNvPr>
          <p:cNvSpPr txBox="1">
            <a:spLocks/>
          </p:cNvSpPr>
          <p:nvPr/>
        </p:nvSpPr>
        <p:spPr>
          <a:xfrm>
            <a:off x="2888020" y="261719"/>
            <a:ext cx="8334602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4000" b="1" dirty="0">
                <a:solidFill>
                  <a:srgbClr val="009999"/>
                </a:solidFill>
              </a:rPr>
              <a:t>The Evolution of the European </a:t>
            </a:r>
            <a:r>
              <a:rPr lang="de-DE" sz="4000" b="1" dirty="0" err="1">
                <a:solidFill>
                  <a:srgbClr val="009999"/>
                </a:solidFill>
              </a:rPr>
              <a:t>Universities</a:t>
            </a:r>
            <a:r>
              <a:rPr lang="de-DE" sz="4000" b="1" dirty="0">
                <a:solidFill>
                  <a:srgbClr val="009999"/>
                </a:solidFill>
              </a:rPr>
              <a:t> Initiative</a:t>
            </a:r>
          </a:p>
          <a:p>
            <a:r>
              <a:rPr lang="fr-FR" sz="4000" dirty="0">
                <a:latin typeface="Calibri"/>
                <a:ea typeface="Calibri"/>
                <a:cs typeface="Calibri"/>
              </a:rPr>
              <a:t> </a:t>
            </a:r>
            <a:endParaRPr lang="fr-FR" sz="4000" dirty="0">
              <a:ea typeface="Calibri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D7E4FF3-CCA2-198D-E7DB-BB1DCFDA7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81880"/>
              </p:ext>
            </p:extLst>
          </p:nvPr>
        </p:nvGraphicFramePr>
        <p:xfrm>
          <a:off x="328742" y="1653823"/>
          <a:ext cx="10514012" cy="2926080"/>
        </p:xfrm>
        <a:graphic>
          <a:graphicData uri="http://schemas.openxmlformats.org/drawingml/2006/table">
            <a:tbl>
              <a:tblPr/>
              <a:tblGrid>
                <a:gridCol w="5257006">
                  <a:extLst>
                    <a:ext uri="{9D8B030D-6E8A-4147-A177-3AD203B41FA5}">
                      <a16:colId xmlns:a16="http://schemas.microsoft.com/office/drawing/2014/main" val="3932929712"/>
                    </a:ext>
                  </a:extLst>
                </a:gridCol>
                <a:gridCol w="5257006">
                  <a:extLst>
                    <a:ext uri="{9D8B030D-6E8A-4147-A177-3AD203B41FA5}">
                      <a16:colId xmlns:a16="http://schemas.microsoft.com/office/drawing/2014/main" val="235627596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Early pilot phase (2019)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noProof="0" dirty="0"/>
                        <a:t>Current consolidation phase (2026)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8793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“Bottom-up networks” testing “innovative and structural models”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Long-term institutional cooperation building on achieved integration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571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Focus on mobility, joint education &amp; European student experience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Integrated strategies connecting education, research, innovation &amp; societal engagement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9056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Experimental cooperation formats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Upscaling, mainstreaming &amp; embedding alliance activities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06895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Mainly educational cooperation logic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Alliances increasingly framed as European knowledge ecosystems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894956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8FAD6BD-BB7F-33C8-D9D2-6D0DD507DA27}"/>
              </a:ext>
            </a:extLst>
          </p:cNvPr>
          <p:cNvSpPr txBox="1"/>
          <p:nvPr/>
        </p:nvSpPr>
        <p:spPr>
          <a:xfrm>
            <a:off x="328742" y="4756720"/>
            <a:ext cx="112042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b="1" dirty="0">
                <a:solidFill>
                  <a:srgbClr val="009999"/>
                </a:solidFill>
              </a:rPr>
              <a:t>The initiative </a:t>
            </a:r>
            <a:r>
              <a:rPr lang="de-DE" b="1" dirty="0" err="1">
                <a:solidFill>
                  <a:srgbClr val="009999"/>
                </a:solidFill>
              </a:rPr>
              <a:t>evolved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from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experimenting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with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cooperation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models</a:t>
            </a:r>
            <a:r>
              <a:rPr lang="de-DE" b="1" dirty="0">
                <a:solidFill>
                  <a:srgbClr val="009999"/>
                </a:solidFill>
              </a:rPr>
              <a:t> → </a:t>
            </a:r>
            <a:r>
              <a:rPr lang="de-DE" b="1" dirty="0" err="1">
                <a:solidFill>
                  <a:srgbClr val="009999"/>
                </a:solidFill>
              </a:rPr>
              <a:t>toward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institutional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transformation</a:t>
            </a:r>
            <a:r>
              <a:rPr lang="de-DE" b="1" dirty="0">
                <a:solidFill>
                  <a:srgbClr val="009999"/>
                </a:solidFill>
              </a:rPr>
              <a:t> and </a:t>
            </a:r>
            <a:r>
              <a:rPr lang="de-DE" b="1" dirty="0" err="1">
                <a:solidFill>
                  <a:srgbClr val="009999"/>
                </a:solidFill>
              </a:rPr>
              <a:t>long</a:t>
            </a:r>
            <a:r>
              <a:rPr lang="de-DE" b="1" dirty="0">
                <a:solidFill>
                  <a:srgbClr val="009999"/>
                </a:solidFill>
              </a:rPr>
              <a:t>-term European </a:t>
            </a:r>
            <a:r>
              <a:rPr lang="de-DE" b="1" dirty="0" err="1">
                <a:solidFill>
                  <a:srgbClr val="009999"/>
                </a:solidFill>
              </a:rPr>
              <a:t>capacity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building</a:t>
            </a:r>
            <a:r>
              <a:rPr lang="de-DE" b="1" dirty="0">
                <a:solidFill>
                  <a:srgbClr val="009999"/>
                </a:solidFill>
              </a:rPr>
              <a:t>.</a:t>
            </a:r>
          </a:p>
          <a:p>
            <a:pPr>
              <a:buNone/>
            </a:pPr>
            <a:br>
              <a:rPr lang="de-DE" b="1" dirty="0"/>
            </a:br>
            <a:r>
              <a:rPr lang="de-DE" sz="1600" b="1" dirty="0"/>
              <a:t>Sources: </a:t>
            </a:r>
            <a:r>
              <a:rPr lang="de-DE" sz="1600" dirty="0"/>
              <a:t>European </a:t>
            </a:r>
            <a:r>
              <a:rPr lang="de-DE" sz="1600" dirty="0" err="1"/>
              <a:t>Commission</a:t>
            </a:r>
            <a:r>
              <a:rPr lang="de-DE" sz="1600" dirty="0"/>
              <a:t> Erasmus+ Programme Guide (2021); European </a:t>
            </a:r>
            <a:r>
              <a:rPr lang="de-DE" sz="1600" dirty="0" err="1"/>
              <a:t>Universities</a:t>
            </a:r>
            <a:r>
              <a:rPr lang="de-DE" sz="1600" dirty="0"/>
              <a:t> </a:t>
            </a:r>
            <a:r>
              <a:rPr lang="de-DE" sz="1600" dirty="0" err="1"/>
              <a:t>calls</a:t>
            </a:r>
            <a:r>
              <a:rPr lang="de-DE" sz="1600" dirty="0"/>
              <a:t>; </a:t>
            </a:r>
            <a:r>
              <a:rPr lang="de-DE" sz="1600" dirty="0" err="1"/>
              <a:t>Charret</a:t>
            </a:r>
            <a:r>
              <a:rPr lang="de-DE" sz="1600" dirty="0"/>
              <a:t> &amp; Chankseliani (2023)</a:t>
            </a:r>
          </a:p>
        </p:txBody>
      </p:sp>
    </p:spTree>
    <p:extLst>
      <p:ext uri="{BB962C8B-B14F-4D97-AF65-F5344CB8AC3E}">
        <p14:creationId xmlns:p14="http://schemas.microsoft.com/office/powerpoint/2010/main" val="156459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B1A69-E4FE-15AA-A399-6AD053AA9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AB97B-80C4-5D5E-E151-918A19F14A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974" y="292019"/>
            <a:ext cx="8334602" cy="4787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dirty="0">
                <a:solidFill>
                  <a:srgbClr val="009999"/>
                </a:solidFill>
              </a:rPr>
              <a:t>The Transformation Process</a:t>
            </a:r>
            <a:endParaRPr lang="fr-FR" sz="4000" kern="1200" dirty="0">
              <a:solidFill>
                <a:srgbClr val="009999"/>
              </a:solidFill>
              <a:ea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AE472F5-8914-DA88-EAC6-AEB512F2C5DE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EC7C84-8D3C-2B5C-6CF5-902A4AFB616A}"/>
              </a:ext>
            </a:extLst>
          </p:cNvPr>
          <p:cNvSpPr txBox="1"/>
          <p:nvPr/>
        </p:nvSpPr>
        <p:spPr>
          <a:xfrm>
            <a:off x="375870" y="1643896"/>
            <a:ext cx="1088707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9999"/>
                </a:solidFill>
              </a:rPr>
              <a:t>From mobility networks to integrated knowledge ecosystems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Alliances are evolving beyond mobility and joint education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Research increasingly connects education, innovation, skills and societal engagement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research dimension is becoming central for institutional transformation, competitiveness and resilience</a:t>
            </a:r>
          </a:p>
          <a:p>
            <a:pPr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9999"/>
                </a:solidFill>
              </a:rPr>
              <a:t>FORTHEM as an illustrative case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governance &amp; operational mechanisms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talent ecosystems &amp; research cultures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structural challenges for deeper integration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2AB71B-3E84-DB56-85D8-73CAC5F91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38797" r="3275" b="31211"/>
          <a:stretch>
            <a:fillRect/>
          </a:stretch>
        </p:blipFill>
        <p:spPr bwMode="auto">
          <a:xfrm>
            <a:off x="2653699" y="4619606"/>
            <a:ext cx="7459972" cy="1661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28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26CFF-2C3A-E49E-A763-A0E4F73C0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EFD4AC2-979D-4DC9-F6CE-44C0692C2F68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7A109C-A837-E74D-6CAF-F94D33BBF8AF}"/>
              </a:ext>
            </a:extLst>
          </p:cNvPr>
          <p:cNvSpPr txBox="1">
            <a:spLocks/>
          </p:cNvSpPr>
          <p:nvPr/>
        </p:nvSpPr>
        <p:spPr>
          <a:xfrm>
            <a:off x="3048974" y="292019"/>
            <a:ext cx="8714658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eaLnBrk="1" hangingPunct="1">
              <a:lnSpc>
                <a:spcPct val="76000"/>
              </a:lnSpc>
              <a:defRPr sz="4002" b="1" i="0">
                <a:solidFill>
                  <a:srgbClr val="2EC8B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7246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54492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31738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08984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9999"/>
                </a:solidFill>
              </a:rPr>
              <a:t>How Selected Alliances Describe their Research Dimension</a:t>
            </a:r>
            <a:endParaRPr lang="fr-FR" sz="4000" kern="1200" dirty="0">
              <a:solidFill>
                <a:srgbClr val="009999"/>
              </a:solidFill>
              <a:ea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BDD150-5198-12E9-DDD4-A846BE0E0E50}"/>
              </a:ext>
            </a:extLst>
          </p:cNvPr>
          <p:cNvSpPr txBox="1"/>
          <p:nvPr/>
        </p:nvSpPr>
        <p:spPr>
          <a:xfrm>
            <a:off x="337751" y="1614453"/>
            <a:ext cx="549463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noProof="0" dirty="0"/>
              <a:t>4EU+</a:t>
            </a:r>
          </a:p>
          <a:p>
            <a:pPr>
              <a:spcAft>
                <a:spcPts val="1200"/>
              </a:spcAft>
              <a:buNone/>
            </a:pPr>
            <a:r>
              <a:rPr lang="en-US" noProof="0" dirty="0"/>
              <a:t>“One Comprehensive Research-Intensive European University”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 err="1"/>
              <a:t>Arqus</a:t>
            </a:r>
            <a:endParaRPr lang="en-US" b="1" noProof="0" dirty="0"/>
          </a:p>
          <a:p>
            <a:pPr>
              <a:spcAft>
                <a:spcPts val="1200"/>
              </a:spcAft>
              <a:buNone/>
            </a:pPr>
            <a:r>
              <a:rPr lang="en-US" noProof="0" dirty="0"/>
              <a:t>“Research-driven European University”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Circle U.</a:t>
            </a:r>
          </a:p>
          <a:p>
            <a:pPr>
              <a:spcAft>
                <a:spcPts val="1200"/>
              </a:spcAft>
              <a:buNone/>
            </a:pPr>
            <a:r>
              <a:rPr lang="en-US" noProof="0" dirty="0"/>
              <a:t>Research-intensive alliance linking education, research &amp; innovation for societal transformation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 err="1"/>
              <a:t>Ulysseus</a:t>
            </a:r>
            <a:endParaRPr lang="en-US" b="1" noProof="0" dirty="0"/>
          </a:p>
          <a:p>
            <a:pPr>
              <a:spcAft>
                <a:spcPts val="1200"/>
              </a:spcAft>
              <a:buNone/>
            </a:pPr>
            <a:r>
              <a:rPr lang="en-US" noProof="0" dirty="0"/>
              <a:t>Strengthening both the European Higher Education Area and the European Research Area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235A84-60B2-43F4-702B-E57B89336670}"/>
              </a:ext>
            </a:extLst>
          </p:cNvPr>
          <p:cNvSpPr txBox="1"/>
          <p:nvPr/>
        </p:nvSpPr>
        <p:spPr>
          <a:xfrm>
            <a:off x="6096000" y="1614453"/>
            <a:ext cx="566763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noProof="0" dirty="0"/>
              <a:t>CIVICA</a:t>
            </a:r>
          </a:p>
          <a:p>
            <a:pPr>
              <a:spcAft>
                <a:spcPts val="1200"/>
              </a:spcAft>
              <a:buNone/>
            </a:pPr>
            <a:r>
              <a:rPr lang="en-US" noProof="0" dirty="0"/>
              <a:t>Cross-border cooperation in education, research, innovation &amp; civic engagement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 err="1"/>
              <a:t>EUniWell</a:t>
            </a:r>
            <a:endParaRPr lang="en-US" b="1" noProof="0" dirty="0"/>
          </a:p>
          <a:p>
            <a:pPr>
              <a:spcAft>
                <a:spcPts val="1200"/>
              </a:spcAft>
              <a:buNone/>
            </a:pPr>
            <a:r>
              <a:rPr lang="en-US" noProof="0" dirty="0"/>
              <a:t>Research-based contribution to policy, pedagogy &amp; well-being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CHARM-EU</a:t>
            </a:r>
          </a:p>
          <a:p>
            <a:pPr>
              <a:spcAft>
                <a:spcPts val="1200"/>
              </a:spcAft>
              <a:buNone/>
            </a:pPr>
            <a:r>
              <a:rPr lang="en-US" noProof="0" dirty="0"/>
              <a:t>Challenge-driven and research-based alliance model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FORTHEM</a:t>
            </a:r>
          </a:p>
          <a:p>
            <a:pPr>
              <a:spcAft>
                <a:spcPts val="1200"/>
              </a:spcAft>
              <a:buNone/>
            </a:pPr>
            <a:r>
              <a:rPr lang="en-US" noProof="0" dirty="0"/>
              <a:t>Dedicated Research, Innovation &amp; Transfer Mission since 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867B31-6C31-FDEF-C0B9-743A625D2745}"/>
              </a:ext>
            </a:extLst>
          </p:cNvPr>
          <p:cNvSpPr txBox="1"/>
          <p:nvPr/>
        </p:nvSpPr>
        <p:spPr>
          <a:xfrm>
            <a:off x="2603158" y="5919650"/>
            <a:ext cx="9036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 err="1">
                <a:solidFill>
                  <a:srgbClr val="009999"/>
                </a:solidFill>
              </a:rPr>
              <a:t>Across</a:t>
            </a:r>
            <a:r>
              <a:rPr lang="de-DE" b="1" dirty="0">
                <a:solidFill>
                  <a:srgbClr val="009999"/>
                </a:solidFill>
              </a:rPr>
              <a:t> the initiative, </a:t>
            </a:r>
            <a:r>
              <a:rPr lang="de-DE" b="1" dirty="0" err="1">
                <a:solidFill>
                  <a:srgbClr val="009999"/>
                </a:solidFill>
              </a:rPr>
              <a:t>research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is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increasingly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embedded</a:t>
            </a:r>
            <a:r>
              <a:rPr lang="de-DE" b="1" dirty="0">
                <a:solidFill>
                  <a:srgbClr val="009999"/>
                </a:solidFill>
              </a:rPr>
              <a:t> in </a:t>
            </a:r>
            <a:r>
              <a:rPr lang="de-DE" b="1" dirty="0" err="1">
                <a:solidFill>
                  <a:srgbClr val="009999"/>
                </a:solidFill>
              </a:rPr>
              <a:t>alliance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self-descriptions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as</a:t>
            </a:r>
            <a:r>
              <a:rPr lang="de-DE" b="1" dirty="0">
                <a:solidFill>
                  <a:srgbClr val="009999"/>
                </a:solidFill>
              </a:rPr>
              <a:t> a </a:t>
            </a:r>
            <a:r>
              <a:rPr lang="de-DE" b="1" dirty="0" err="1">
                <a:solidFill>
                  <a:srgbClr val="009999"/>
                </a:solidFill>
              </a:rPr>
              <a:t>core</a:t>
            </a:r>
            <a:r>
              <a:rPr lang="de-DE" b="1" dirty="0">
                <a:solidFill>
                  <a:srgbClr val="009999"/>
                </a:solidFill>
              </a:rPr>
              <a:t> </a:t>
            </a:r>
            <a:r>
              <a:rPr lang="de-DE" b="1" dirty="0" err="1">
                <a:solidFill>
                  <a:srgbClr val="009999"/>
                </a:solidFill>
              </a:rPr>
              <a:t>dimension</a:t>
            </a:r>
            <a:r>
              <a:rPr lang="de-DE" b="1" dirty="0">
                <a:solidFill>
                  <a:srgbClr val="009999"/>
                </a:solidFill>
              </a:rPr>
              <a:t> of European </a:t>
            </a:r>
            <a:r>
              <a:rPr lang="de-DE" b="1" dirty="0" err="1">
                <a:solidFill>
                  <a:srgbClr val="009999"/>
                </a:solidFill>
              </a:rPr>
              <a:t>cooperation</a:t>
            </a:r>
            <a:r>
              <a:rPr lang="de-DE" b="1" dirty="0">
                <a:solidFill>
                  <a:srgbClr val="0099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62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9194-249D-ECFC-136D-CEFE8D725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3C9ACC6-7340-5E15-2D80-B4A73EC2A81D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EB8A1-41C0-F93C-B564-CBEA656DB4F8}"/>
              </a:ext>
            </a:extLst>
          </p:cNvPr>
          <p:cNvSpPr txBox="1">
            <a:spLocks/>
          </p:cNvSpPr>
          <p:nvPr/>
        </p:nvSpPr>
        <p:spPr>
          <a:xfrm>
            <a:off x="2978635" y="506751"/>
            <a:ext cx="8644953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9999"/>
                </a:solidFill>
              </a:rPr>
              <a:t>Why the Research Dimension Matters ?</a:t>
            </a:r>
            <a:r>
              <a:rPr lang="fr-FR" sz="4000" b="1" dirty="0">
                <a:solidFill>
                  <a:srgbClr val="009999"/>
                </a:solidFill>
                <a:ea typeface="Calibri"/>
                <a:cs typeface="Calibri"/>
              </a:rPr>
              <a:t> </a:t>
            </a:r>
            <a:endParaRPr lang="fr-FR" sz="4000" b="1" dirty="0">
              <a:solidFill>
                <a:srgbClr val="009999"/>
              </a:solidFill>
              <a:ea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B48C8CF-C4B2-16E9-2E1C-D91E50383A91}"/>
              </a:ext>
            </a:extLst>
          </p:cNvPr>
          <p:cNvSpPr txBox="1"/>
          <p:nvPr/>
        </p:nvSpPr>
        <p:spPr>
          <a:xfrm>
            <a:off x="380228" y="1649947"/>
            <a:ext cx="1085190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9999"/>
                </a:solidFill>
              </a:rPr>
              <a:t>Why research moved to the center of alliance debates</a:t>
            </a:r>
            <a:br>
              <a:rPr lang="en-US" sz="2400" b="1" dirty="0">
                <a:solidFill>
                  <a:srgbClr val="2EC8BA"/>
                </a:solidFill>
              </a:rPr>
            </a:br>
            <a:endParaRPr lang="en-US" sz="2400" b="1" dirty="0">
              <a:solidFill>
                <a:srgbClr val="2EC8BA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European policy agendas increasingly expect universities to contribute to innovation uptake, resilience and strategic autonomy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Policy reports by </a:t>
            </a:r>
            <a:r>
              <a:rPr lang="en-US" dirty="0">
                <a:hlinkClick r:id="rId2"/>
              </a:rPr>
              <a:t>Letta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Draghi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Heitor</a:t>
            </a:r>
            <a:r>
              <a:rPr lang="en-US" dirty="0"/>
              <a:t> and the </a:t>
            </a:r>
            <a:r>
              <a:rPr lang="en-US" dirty="0">
                <a:hlinkClick r:id="rId5"/>
              </a:rPr>
              <a:t>ERA Policy Agenda </a:t>
            </a:r>
            <a:r>
              <a:rPr lang="en-US" dirty="0"/>
              <a:t>frame knowledge and research as key European capacities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Alliances are increasingly seen as bridges between the European Education Area (EEA) and the European Research Area (ERA)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European Universities Initiative is shifting from networking instrument toward long-term institutional integration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raises a key question: </a:t>
            </a:r>
            <a:r>
              <a:rPr lang="en-US" b="1" dirty="0">
                <a:solidFill>
                  <a:srgbClr val="009999"/>
                </a:solidFill>
              </a:rPr>
              <a:t>Can alliances become stable environments for cross-border cooperation beyond project cycles?</a:t>
            </a:r>
          </a:p>
        </p:txBody>
      </p:sp>
    </p:spTree>
    <p:extLst>
      <p:ext uri="{BB962C8B-B14F-4D97-AF65-F5344CB8AC3E}">
        <p14:creationId xmlns:p14="http://schemas.microsoft.com/office/powerpoint/2010/main" val="373762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7A93A-1498-90A9-A0D7-1104EFC49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61822F0-8C68-F716-7ED7-126EFBA0EBA4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612763-533B-35FF-40DF-5C20EC11D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13787" r="2570" b="21541"/>
          <a:stretch>
            <a:fillRect/>
          </a:stretch>
        </p:blipFill>
        <p:spPr>
          <a:xfrm>
            <a:off x="452867" y="1728269"/>
            <a:ext cx="11286266" cy="512973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38B910-ED57-457F-558D-41CD66F0B64C}"/>
              </a:ext>
            </a:extLst>
          </p:cNvPr>
          <p:cNvSpPr txBox="1">
            <a:spLocks/>
          </p:cNvSpPr>
          <p:nvPr/>
        </p:nvSpPr>
        <p:spPr>
          <a:xfrm>
            <a:off x="3048974" y="292019"/>
            <a:ext cx="8334602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eaLnBrk="1" hangingPunct="1">
              <a:lnSpc>
                <a:spcPct val="76000"/>
              </a:lnSpc>
              <a:defRPr sz="4002" b="1" i="0">
                <a:solidFill>
                  <a:srgbClr val="2EC8B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7246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54492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31738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08984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rgbClr val="009999"/>
                </a:solidFill>
              </a:rPr>
              <a:t>The Shift in </a:t>
            </a:r>
            <a:r>
              <a:rPr lang="de-DE" dirty="0" err="1">
                <a:solidFill>
                  <a:srgbClr val="009999"/>
                </a:solidFill>
              </a:rPr>
              <a:t>Alliances</a:t>
            </a:r>
            <a:r>
              <a:rPr lang="de-DE" dirty="0">
                <a:solidFill>
                  <a:srgbClr val="009999"/>
                </a:solidFill>
              </a:rPr>
              <a:t>‘ </a:t>
            </a:r>
            <a:r>
              <a:rPr lang="de-DE" dirty="0" err="1">
                <a:solidFill>
                  <a:srgbClr val="009999"/>
                </a:solidFill>
              </a:rPr>
              <a:t>Logic</a:t>
            </a:r>
            <a:endParaRPr lang="fr-FR" sz="4000" kern="1200" dirty="0">
              <a:solidFill>
                <a:srgbClr val="009999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88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AC310-B709-E022-0A90-3DF4F7981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7B7031A-A6A5-8C53-B997-6D1F1D5C17E8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6C16D8-4A11-F3B4-C50F-6ADF9C7A180F}"/>
              </a:ext>
            </a:extLst>
          </p:cNvPr>
          <p:cNvSpPr txBox="1">
            <a:spLocks/>
          </p:cNvSpPr>
          <p:nvPr/>
        </p:nvSpPr>
        <p:spPr>
          <a:xfrm>
            <a:off x="3048974" y="292019"/>
            <a:ext cx="8714658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eaLnBrk="1" hangingPunct="1">
              <a:lnSpc>
                <a:spcPct val="76000"/>
              </a:lnSpc>
              <a:defRPr sz="4002" b="1" i="0">
                <a:solidFill>
                  <a:srgbClr val="2EC8B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7246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54492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31738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08984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9999"/>
                </a:solidFill>
              </a:rPr>
              <a:t>What Makes Research Integration Real?</a:t>
            </a:r>
            <a:endParaRPr lang="fr-FR" sz="4000" kern="1200" dirty="0">
              <a:solidFill>
                <a:srgbClr val="009999"/>
              </a:solidFill>
              <a:ea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87C6C1-AF0A-267F-9DC1-116D65A11AC9}"/>
              </a:ext>
            </a:extLst>
          </p:cNvPr>
          <p:cNvSpPr txBox="1"/>
          <p:nvPr/>
        </p:nvSpPr>
        <p:spPr>
          <a:xfrm>
            <a:off x="299440" y="1540743"/>
            <a:ext cx="561820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400" b="1" noProof="0" dirty="0">
                <a:solidFill>
                  <a:srgbClr val="009999"/>
                </a:solidFill>
              </a:rPr>
              <a:t>From ambition to operational mechanisms</a:t>
            </a:r>
          </a:p>
          <a:p>
            <a:pPr>
              <a:spcAft>
                <a:spcPts val="1200"/>
              </a:spcAft>
            </a:pPr>
            <a:r>
              <a:rPr lang="en-US" b="1" noProof="0" dirty="0"/>
              <a:t>🏛 Governance &amp; Structure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FORTHEM R&amp;I&amp;T mission alongside education and societal engagement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🧩 Thematic Integration Spaces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challenge-driven collaboration (9 FORTHEM Labs)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cross-border interaction (FORTHEM Matchmaking)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⚙️ Enabling Capacity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proposal support and RMA cooperation (FORTHEM Joint Virtual Office and expert groups)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policy intelligence (FORTHEM joins European Science Diplomacy Alliance)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D4D759-F454-92FC-1845-72FDCF64A9D0}"/>
              </a:ext>
            </a:extLst>
          </p:cNvPr>
          <p:cNvSpPr txBox="1"/>
          <p:nvPr/>
        </p:nvSpPr>
        <p:spPr>
          <a:xfrm>
            <a:off x="6178381" y="1540743"/>
            <a:ext cx="561820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400" b="1" noProof="0" dirty="0">
                <a:solidFill>
                  <a:srgbClr val="009999"/>
                </a:solidFill>
              </a:rPr>
              <a:t>Whom to take into account? 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🎓 Talent Ecosystems </a:t>
            </a:r>
            <a:r>
              <a:rPr lang="en-US" noProof="0" dirty="0"/>
              <a:t>(FORTHEM Academy for ESRs, FA4ESR)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ESR support &amp; mentoring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mobility, training &amp; skills development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🌍 Regional &amp; Societal Integration </a:t>
            </a:r>
            <a:r>
              <a:rPr lang="en-US" noProof="0" dirty="0"/>
              <a:t>(FORTHEM Regional Innovation Strategy)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RIS3 alignment &amp; pathways from knowledge to uptake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stakeholder &amp; innovation ecosystems</a:t>
            </a:r>
          </a:p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009999"/>
                </a:solidFill>
              </a:rPr>
              <a:t>The goal is not isolated projects — but durable collaboration routines across the alliance also in the R&amp;I Dimension. </a:t>
            </a:r>
          </a:p>
        </p:txBody>
      </p:sp>
    </p:spTree>
    <p:extLst>
      <p:ext uri="{BB962C8B-B14F-4D97-AF65-F5344CB8AC3E}">
        <p14:creationId xmlns:p14="http://schemas.microsoft.com/office/powerpoint/2010/main" val="190343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41D2D-DFAD-51F7-7908-8795C8D1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2351425-BD51-F528-24BC-F8596AD26A2D}"/>
              </a:ext>
            </a:extLst>
          </p:cNvPr>
          <p:cNvSpPr/>
          <p:nvPr/>
        </p:nvSpPr>
        <p:spPr>
          <a:xfrm>
            <a:off x="2721935" y="6103088"/>
            <a:ext cx="9335385" cy="669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6CC685-338B-DD73-387B-60A22B6C1F3D}"/>
              </a:ext>
            </a:extLst>
          </p:cNvPr>
          <p:cNvSpPr txBox="1">
            <a:spLocks/>
          </p:cNvSpPr>
          <p:nvPr/>
        </p:nvSpPr>
        <p:spPr>
          <a:xfrm>
            <a:off x="3048974" y="292019"/>
            <a:ext cx="8714658" cy="4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eaLnBrk="1" hangingPunct="1">
              <a:lnSpc>
                <a:spcPct val="76000"/>
              </a:lnSpc>
              <a:defRPr sz="4002" b="1" i="0">
                <a:solidFill>
                  <a:srgbClr val="2EC8B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7246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54492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31738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08984" eaLnBrk="1" hangingPunct="1">
              <a:lnSpc>
                <a:spcPct val="76000"/>
              </a:lnSpc>
              <a:defRPr sz="4002" b="1" i="0">
                <a:solidFill>
                  <a:srgbClr val="ACC0C6"/>
                </a:solidFill>
                <a:latin typeface="Arial (null)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rgbClr val="009999"/>
                </a:solidFill>
              </a:rPr>
              <a:t>Values, Research Culture &amp; Assessment Reform</a:t>
            </a:r>
            <a:endParaRPr lang="fr-FR" sz="4000" kern="1200" dirty="0">
              <a:solidFill>
                <a:srgbClr val="009999"/>
              </a:solidFill>
              <a:ea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F80D5F-48CA-3352-6CEE-BEF704FE8F39}"/>
              </a:ext>
            </a:extLst>
          </p:cNvPr>
          <p:cNvSpPr txBox="1"/>
          <p:nvPr/>
        </p:nvSpPr>
        <p:spPr>
          <a:xfrm>
            <a:off x="420129" y="1652872"/>
            <a:ext cx="621133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noProof="0" dirty="0"/>
              <a:t>📖 Open Science &amp; Collaboration – Equal/Democratic Access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recognition of teamwork, openness and knowledge sharing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alliances as spaces for cross-border learning and experimentation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📊 Research Assessment Reform (integrated in FA4ESR)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moving beyond narrow publication metrics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relevance of narrative CVs, societal impact &amp; responsible metrics</a:t>
            </a:r>
          </a:p>
          <a:p>
            <a:pPr>
              <a:spcAft>
                <a:spcPts val="1200"/>
              </a:spcAft>
            </a:pPr>
            <a:r>
              <a:rPr lang="en-US" b="1" noProof="0" dirty="0"/>
              <a:t>👩‍🎓 Research Careers as a Policy Priority (integrated in FA4ESR)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more human-centered and connected career pathways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mobility, inclusion and transferable skills as part of research </a:t>
            </a:r>
            <a:r>
              <a:rPr lang="de-DE" dirty="0" err="1"/>
              <a:t>culture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4B76BBE-EB5F-64B8-EABB-BDEF4B5D9B34}"/>
              </a:ext>
            </a:extLst>
          </p:cNvPr>
          <p:cNvSpPr txBox="1"/>
          <p:nvPr/>
        </p:nvSpPr>
        <p:spPr>
          <a:xfrm>
            <a:off x="6631459" y="1652872"/>
            <a:ext cx="536283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noProof="0" dirty="0"/>
              <a:t>🛡️ Values &amp; Responsible Cooperation (FORTHEM Strategy 2030)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academic freedom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ethics by design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“secure openness” in international collaboration</a:t>
            </a:r>
          </a:p>
          <a:p>
            <a:pPr>
              <a:spcAft>
                <a:spcPts val="1200"/>
              </a:spcAft>
              <a:buNone/>
            </a:pPr>
            <a:r>
              <a:rPr lang="en-US" b="1" noProof="0" dirty="0"/>
              <a:t>🌍 Alliances as testing environments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pilot spaces for new practices before wider institutional implementation</a:t>
            </a:r>
          </a:p>
          <a:p>
            <a:pPr>
              <a:spcAft>
                <a:spcPts val="1200"/>
              </a:spcAft>
            </a:pPr>
            <a:endParaRPr lang="en-US" noProof="0" dirty="0"/>
          </a:p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009999"/>
                </a:solidFill>
              </a:rPr>
              <a:t>Without incentive and culture change, alliance-based collaboration risks remaining an “extra activity” rather than normal academic practice.</a:t>
            </a:r>
          </a:p>
        </p:txBody>
      </p:sp>
    </p:spTree>
    <p:extLst>
      <p:ext uri="{BB962C8B-B14F-4D97-AF65-F5344CB8AC3E}">
        <p14:creationId xmlns:p14="http://schemas.microsoft.com/office/powerpoint/2010/main" val="15993146"/>
      </p:ext>
    </p:extLst>
  </p:cSld>
  <p:clrMapOvr>
    <a:masterClrMapping/>
  </p:clrMapOvr>
</p:sld>
</file>

<file path=ppt/theme/theme1.xml><?xml version="1.0" encoding="utf-8"?>
<a:theme xmlns:a="http://schemas.openxmlformats.org/drawingml/2006/main" name="FORTHEM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HEM" id="{48C89C2B-498F-49F6-AA31-9D94A563207E}" vid="{E393699F-1AA5-4853-B19B-9D9E7A92DCA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ORTHEM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HEM" id="{48C89C2B-498F-49F6-AA31-9D94A563207E}" vid="{E393699F-1AA5-4853-B19B-9D9E7A92DCAC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od lab.potx" id="{25BF6BAC-75FE-49FF-8798-1FE5C2B72436}" vid="{2418E293-D8D9-4FE5-81FD-6EEC7534A84F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FORTHEM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HEM" id="{48C89C2B-498F-49F6-AA31-9D94A563207E}" vid="{E393699F-1AA5-4853-B19B-9D9E7A92DCAC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BB43F26036F4784D25A19C2B0BA08" ma:contentTypeVersion="4" ma:contentTypeDescription="Crée un document." ma:contentTypeScope="" ma:versionID="e49166b8e78b39b4cb4fb8125d9ad2c7">
  <xsd:schema xmlns:xsd="http://www.w3.org/2001/XMLSchema" xmlns:xs="http://www.w3.org/2001/XMLSchema" xmlns:p="http://schemas.microsoft.com/office/2006/metadata/properties" xmlns:ns2="901543d1-990f-49cf-94b3-f71c37a45bf7" targetNamespace="http://schemas.microsoft.com/office/2006/metadata/properties" ma:root="true" ma:fieldsID="b47892acde2e8a328446f5a00dda3a90" ns2:_="">
    <xsd:import namespace="901543d1-990f-49cf-94b3-f71c37a45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543d1-990f-49cf-94b3-f71c37a45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94E04A-11C0-4DE3-86FB-AE2895BF09C7}">
  <ds:schemaRefs>
    <ds:schemaRef ds:uri="901543d1-990f-49cf-94b3-f71c37a45b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EB62BB-2A90-4D1F-BF78-22F1379C2B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FDCB4B-7CEC-43A9-8AAF-AEE1374D5382}">
  <ds:schemaRefs>
    <ds:schemaRef ds:uri="5aa6743b-9ce2-4809-b838-9df3fcb0d26e"/>
    <ds:schemaRef ds:uri="901543d1-990f-49cf-94b3-f71c37a45b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Microsoft Office PowerPoint</Application>
  <PresentationFormat>Breitbild</PresentationFormat>
  <Paragraphs>171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14</vt:i4>
      </vt:variant>
    </vt:vector>
  </HeadingPairs>
  <TitlesOfParts>
    <vt:vector size="26" baseType="lpstr">
      <vt:lpstr>Arial</vt:lpstr>
      <vt:lpstr>Arial (null)</vt:lpstr>
      <vt:lpstr>Calibri</vt:lpstr>
      <vt:lpstr>Calibri Light</vt:lpstr>
      <vt:lpstr>Wingdings</vt:lpstr>
      <vt:lpstr>FORTHEM</vt:lpstr>
      <vt:lpstr>Custom Design</vt:lpstr>
      <vt:lpstr>1_Custom Design</vt:lpstr>
      <vt:lpstr>1_FORTHEM</vt:lpstr>
      <vt:lpstr>Motyw pakietu Office</vt:lpstr>
      <vt:lpstr>5_Custom Design</vt:lpstr>
      <vt:lpstr>2_FORTHEM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Usuario</dc:creator>
  <cp:lastModifiedBy>Nicole Birkle</cp:lastModifiedBy>
  <cp:revision>92</cp:revision>
  <dcterms:created xsi:type="dcterms:W3CDTF">2025-02-06T14:45:51Z</dcterms:created>
  <dcterms:modified xsi:type="dcterms:W3CDTF">2026-06-03T13:24:46Z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0x010100D0DBB43F26036F4784D25A19C2B0BA08</vt:lpwstr>
  </property>
  <property fmtid="{D5CDD505-2E9C-101B-9397-08002B2CF9AE}" pid="3" name="MediaServiceImageTags">
    <vt:lpwstr/>
  </property>
  <property fmtid="{D5CDD505-2E9C-101B-9397-08002B2CF9AE}" pid="4" name="Order">
    <vt:lpwstr>174500.000000000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