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14" r:id="rId2"/>
    <p:sldId id="3394" r:id="rId3"/>
    <p:sldId id="3391" r:id="rId4"/>
    <p:sldId id="3389" r:id="rId5"/>
    <p:sldId id="3382" r:id="rId6"/>
    <p:sldId id="3383" r:id="rId7"/>
    <p:sldId id="3357" r:id="rId8"/>
    <p:sldId id="3387" r:id="rId9"/>
    <p:sldId id="3345" r:id="rId10"/>
    <p:sldId id="3354" r:id="rId11"/>
    <p:sldId id="3352" r:id="rId12"/>
    <p:sldId id="3355" r:id="rId13"/>
    <p:sldId id="3353" r:id="rId14"/>
    <p:sldId id="3358" r:id="rId15"/>
    <p:sldId id="3359" r:id="rId16"/>
    <p:sldId id="3380" r:id="rId17"/>
    <p:sldId id="3390" r:id="rId18"/>
    <p:sldId id="33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148A29A-7C59-4256-B9ED-ABF3FA2F43F5}">
          <p14:sldIdLst>
            <p14:sldId id="3314"/>
            <p14:sldId id="3394"/>
            <p14:sldId id="3391"/>
            <p14:sldId id="3389"/>
            <p14:sldId id="3382"/>
            <p14:sldId id="3383"/>
            <p14:sldId id="3357"/>
            <p14:sldId id="3387"/>
            <p14:sldId id="3345"/>
            <p14:sldId id="3354"/>
            <p14:sldId id="3352"/>
            <p14:sldId id="3355"/>
            <p14:sldId id="3353"/>
            <p14:sldId id="3358"/>
            <p14:sldId id="3359"/>
            <p14:sldId id="3380"/>
            <p14:sldId id="3390"/>
            <p14:sldId id="33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3" autoAdjust="0"/>
    <p:restoredTop sz="94660"/>
  </p:normalViewPr>
  <p:slideViewPr>
    <p:cSldViewPr snapToGrid="0">
      <p:cViewPr varScale="1">
        <p:scale>
          <a:sx n="60" d="100"/>
          <a:sy n="60" d="100"/>
        </p:scale>
        <p:origin x="34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09:11:1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24487,'756'0'0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09:11:4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24575,'0'-12'0,"1"0"0,0 1 0,0-1 0,1 0 0,1 1 0,0-1 0,0 1 0,7-13 0,-7 16 0,1-1 0,0 1 0,0 0 0,1 0 0,0 0 0,0 1 0,1-1 0,0 1 0,0 1 0,1-1 0,0 1 0,13-9 0,-12 10 0,0-2 0,0 2 0,1-1 0,0 1 0,0 0 0,11-4 0,-19 9 0,1-1 0,0 1 0,-1-1 0,1 1 0,-1 0 0,1-1 0,-1 1 0,1 0 0,0 0 0,-1 0 0,1 0 0,0 1 0,-1-1 0,1 0 0,-1 1 0,1-1 0,-1 1 0,1-1 0,-1 1 0,1 0 0,-1-1 0,1 1 0,-1 0 0,0 0 0,1 0 0,-1 0 0,0 0 0,0 1 0,0-1 0,0 0 0,0 0 0,0 1 0,0-1 0,-1 1 0,1-1 0,0 0 0,-1 1 0,1 0 0,-1-1 0,1 4 0,0-4 0,-1 1 0,1-1 0,-1 1 0,0 0 0,0-1 0,0 1 0,0 0 0,0-1 0,0 1 0,0 0 0,0-1 0,0 1 0,-1 0 0,1-1 0,-1 1 0,1-1 0,-1 1 0,0-1 0,0 1 0,0-1 0,-1 3 0,-2 0 0,0-1 0,0 0 0,0 0 0,0 0 0,-7 4 0,7-5 0,1 0 0,-1 0 0,1 0 0,0 1 0,0-1 0,0 1 0,0 0 0,0 0 0,-3 3 0,6-5 0,0-1 0,0 1 0,0-1 0,0 0 0,1 1 0,-1-1 0,0 1 0,0-1 0,0 0 0,0 1 0,0-1 0,1 0 0,-1 1 0,0-1 0,0 0 0,0 1 0,1-1 0,-1 0 0,0 0 0,1 1 0,-1-1 0,0 0 0,1 0 0,-1 1 0,0-1 0,1 0 0,-1 0 0,0 0 0,1 0 0,-1 1 0,1-1 0,-1 0 0,0 0 0,1 0 0,-1 0 0,0 0 0,1 0 0,-1 0 0,1 0 0,-1 0 0,0 0 0,1-1 0,0 1 0,25 1 0,-22-1 0,104 10 0,-105-10 0,0 0 0,0 0 0,-1 1 0,1 0 0,0-1 0,0 1 0,0 0 0,-1 0 0,1 1 0,0-1 0,-1 0 0,1 1 0,-1 0 0,1 0 0,-1-1 0,0 1 0,0 0 0,0 1 0,0-1 0,0 0 0,-1 1 0,1-1 0,-1 1 0,1-1 0,-1 1 0,0 0 0,0-1 0,0 1 0,0 0 0,0 0 0,-1 0 0,0 0 0,1 0 0,-1 0 0,0 0 0,0-1 0,-1 1 0,1 0 0,0 0 0,-1 0 0,-1 5 0,1-7 0,0 0 0,0 0 0,1 0 0,-1 1 0,0-1 0,0 0 0,0 0 0,0 0 0,0-1 0,-1 1 0,1 0 0,0 0 0,0-1 0,0 1 0,-1 0 0,1-1 0,0 1 0,-1-1 0,1 0 0,-1 1 0,1-1 0,0 0 0,-3 0 0,-41-1 0,23 0 0,22 1 0,-5 0 0,-1 0 0,1 0 0,-1 1 0,1-1 0,-1 1 0,1 1 0,0-1 0,0 1 0,-1 0 0,-4 2 0,10-3 0,1 0 0,0-1 0,-1 0 0,1 1 0,-1-1 0,1 1 0,0-1 0,-1 1 0,1-1 0,0 0 0,0 0 0,-1 1 0,1-1 0,0 0 0,-1 0 0,1 0 0,0 0 0,0 0 0,0 0 0,-1 0 0,1 0 0,1 0 0,21 2 0,-11-2 0,1-1 0,-1 1 0,0 1 0,1 0 0,16 4 0,-27-5 0,-1 1 0,1-1 0,-1 0 0,1 1 0,0-1 0,-1 1 0,1 0 0,-1-1 0,0 1 0,1 0 0,-1 0 0,0 0 0,1 0 0,-1 0 0,0 0 0,0 0 0,0 1 0,0-1 0,0 0 0,0 1 0,0-1 0,0 0 0,-1 1 0,1-1 0,-1 1 0,1-1 0,-1 1 0,1-1 0,-1 1 0,0 0 0,0-1 0,0 1 0,1-1 0,-2 1 0,1 0 0,0-1 0,0 1 0,0-1 0,-1 1 0,1 0 0,-1-1 0,-1 3 0,1-3 0,0 1 0,0-1 0,0 0 0,0 0 0,0 0 0,0 0 0,-1 0 0,1 0 0,0 0 0,-1 0 0,1 0 0,-1-1 0,1 1 0,-1-1 0,1 1 0,-1-1 0,0 0 0,-2 1 0,-38 4 0,29-4 0,-40 0 0,25-1 0,19 3 0,10-2 0,1 0 0,-1 0 0,1 0 0,-1 0 0,0 1 0,1-1 0,-1 0 0,0 1 0,0-1 0,0 1 0,0-1 0,0 1 0,-1 0 0,1-1 0,0 1 0,-1 0 0,1 0 0,-1-1 0,0 1 0,0 0 0,1 0 0,-1-1 0,0 1 0,0 0 0,-1 0 0,1 2 0,-1-3 0,0 1 0,1-1 0,-1 0 0,0 0 0,0 0 0,0 1 0,0-1 0,0 0 0,-1 0 0,1 0 0,0-1 0,0 1 0,-1 0 0,1 0 0,0-1 0,-1 1 0,1-1 0,0 1 0,-1-1 0,1 1 0,-1-1 0,1 0 0,-1 0 0,1 0 0,-1 0 0,1 0 0,-1 0 0,1 0 0,-1 0 0,1-1 0,-3 0 0,-5-1 0,1 0 0,-1-1 0,1 0 0,0-1 0,0 0 0,0 0 0,0 0 0,1-1 0,0 0 0,0-1 0,0 0 0,-9-9 0,-20-19-1365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09:19:4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24487,'756'0'0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09:19:4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24575,'0'-12'0,"1"0"0,0 1 0,0-1 0,1 0 0,1 1 0,0-1 0,0 1 0,7-13 0,-7 16 0,1-1 0,0 1 0,0 0 0,1 0 0,0 0 0,0 1 0,1-1 0,0 1 0,0 1 0,1-1 0,0 1 0,13-9 0,-12 10 0,0-2 0,0 2 0,1-1 0,0 1 0,0 0 0,11-4 0,-19 9 0,1-1 0,0 1 0,-1-1 0,1 1 0,-1 0 0,1-1 0,-1 1 0,1 0 0,0 0 0,-1 0 0,1 0 0,0 1 0,-1-1 0,1 0 0,-1 1 0,1-1 0,-1 1 0,1-1 0,-1 1 0,1 0 0,-1-1 0,1 1 0,-1 0 0,0 0 0,1 0 0,-1 0 0,0 0 0,0 1 0,0-1 0,0 0 0,0 0 0,0 1 0,0-1 0,-1 1 0,1-1 0,0 0 0,-1 1 0,1 0 0,-1-1 0,1 4 0,0-4 0,-1 1 0,1-1 0,-1 1 0,0 0 0,0-1 0,0 1 0,0 0 0,0-1 0,0 1 0,0 0 0,0-1 0,0 1 0,-1 0 0,1-1 0,-1 1 0,1-1 0,-1 1 0,0-1 0,0 1 0,0-1 0,-1 3 0,-2 0 0,0-1 0,0 0 0,0 0 0,0 0 0,-7 4 0,7-5 0,1 0 0,-1 0 0,1 0 0,0 1 0,0-1 0,0 1 0,0 0 0,0 0 0,-3 3 0,6-5 0,0-1 0,0 1 0,0-1 0,0 0 0,1 1 0,-1-1 0,0 1 0,0-1 0,0 0 0,0 1 0,0-1 0,1 0 0,-1 1 0,0-1 0,0 0 0,0 1 0,1-1 0,-1 0 0,0 0 0,1 1 0,-1-1 0,0 0 0,1 0 0,-1 1 0,0-1 0,1 0 0,-1 0 0,0 0 0,1 0 0,-1 1 0,1-1 0,-1 0 0,0 0 0,1 0 0,-1 0 0,0 0 0,1 0 0,-1 0 0,1 0 0,-1 0 0,0 0 0,1-1 0,0 1 0,25 1 0,-22-1 0,104 10 0,-105-10 0,0 0 0,0 0 0,-1 1 0,1 0 0,0-1 0,0 1 0,0 0 0,-1 0 0,1 1 0,0-1 0,-1 0 0,1 1 0,-1 0 0,1 0 0,-1-1 0,0 1 0,0 0 0,0 1 0,0-1 0,0 0 0,-1 1 0,1-1 0,-1 1 0,1-1 0,-1 1 0,0 0 0,0-1 0,0 1 0,0 0 0,0 0 0,-1 0 0,0 0 0,1 0 0,-1 0 0,0 0 0,0-1 0,-1 1 0,1 0 0,0 0 0,-1 0 0,-1 5 0,1-7 0,0 0 0,0 0 0,1 0 0,-1 1 0,0-1 0,0 0 0,0 0 0,0 0 0,0-1 0,-1 1 0,1 0 0,0 0 0,0-1 0,0 1 0,-1 0 0,1-1 0,0 1 0,-1-1 0,1 0 0,-1 1 0,1-1 0,0 0 0,-3 0 0,-41-1 0,23 0 0,22 1 0,-5 0 0,-1 0 0,1 0 0,-1 1 0,1-1 0,-1 1 0,1 1 0,0-1 0,0 1 0,-1 0 0,-4 2 0,10-3 0,1 0 0,0-1 0,-1 0 0,1 1 0,-1-1 0,1 1 0,0-1 0,-1 1 0,1-1 0,0 0 0,0 0 0,-1 1 0,1-1 0,0 0 0,-1 0 0,1 0 0,0 0 0,0 0 0,0 0 0,-1 0 0,1 0 0,1 0 0,21 2 0,-11-2 0,1-1 0,-1 1 0,0 1 0,1 0 0,16 4 0,-27-5 0,-1 1 0,1-1 0,-1 0 0,1 1 0,0-1 0,-1 1 0,1 0 0,-1-1 0,0 1 0,1 0 0,-1 0 0,0 0 0,1 0 0,-1 0 0,0 0 0,0 0 0,0 1 0,0-1 0,0 0 0,0 1 0,0-1 0,0 0 0,-1 1 0,1-1 0,-1 1 0,1-1 0,-1 1 0,1-1 0,-1 1 0,0 0 0,0-1 0,0 1 0,1-1 0,-2 1 0,1 0 0,0-1 0,0 1 0,0-1 0,-1 1 0,1 0 0,-1-1 0,-1 3 0,1-3 0,0 1 0,0-1 0,0 0 0,0 0 0,0 0 0,0 0 0,-1 0 0,1 0 0,0 0 0,-1 0 0,1 0 0,-1-1 0,1 1 0,-1-1 0,1 1 0,-1-1 0,0 0 0,-2 1 0,-38 4 0,29-4 0,-40 0 0,25-1 0,19 3 0,10-2 0,1 0 0,-1 0 0,1 0 0,-1 0 0,0 1 0,1-1 0,-1 0 0,0 1 0,0-1 0,0 1 0,0-1 0,0 1 0,-1 0 0,1-1 0,0 1 0,-1 0 0,1 0 0,-1-1 0,0 1 0,0 0 0,1 0 0,-1-1 0,0 1 0,0 0 0,-1 0 0,1 2 0,-1-3 0,0 1 0,1-1 0,-1 0 0,0 0 0,0 0 0,0 1 0,0-1 0,0 0 0,-1 0 0,1 0 0,0-1 0,0 1 0,-1 0 0,1 0 0,0-1 0,-1 1 0,1-1 0,0 1 0,-1-1 0,1 1 0,-1-1 0,1 0 0,-1 0 0,1 0 0,-1 0 0,1 0 0,-1 0 0,1 0 0,-1 0 0,1-1 0,-3 0 0,-5-1 0,1 0 0,-1-1 0,1 0 0,0-1 0,0 0 0,0 0 0,0 0 0,1-1 0,0 0 0,0-1 0,0 0 0,-9-9 0,-20-19-1365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EF6DB-557B-4D06-AE4C-C7662B03209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8F079-AA52-4417-ADBF-638ABE50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9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D77D9-242F-20F0-14F3-C94D55D43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7DBF6C6-B498-14A3-2CBF-8121C5E4DD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9A977D9-21A3-26C9-50BE-7F99DDF2C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F61AF5-5D12-E746-FA5D-4E6E5FF51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1E1595-971C-1E41-9FBF-EAC0EF73CA2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099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8816C-72B6-4E44-A125-E63CDABB61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8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CB2F1-0D53-A048-AFF9-DCFC35C43B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95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8F079-AA52-4417-ADBF-638ABE508B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26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D2591-3ACA-D3DB-B0AA-615ADB428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E9B8ED-EB29-CCA8-A4E1-49773E135A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BCDD6B-155E-3E87-0FEC-60A3789BE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E0C90-9A55-8C8B-8AA4-F0B59EBB9E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8816C-72B6-4E44-A125-E63CDABB61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8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CE655-4A53-2EB5-1A14-EEBF65BD3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6C6254-8438-56E3-FABA-C53FB6C11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3DC64-E3A4-CA18-E985-58AAE1C8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6F7A-800B-4E57-AC49-8F14F2B616DB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2BD53-3E94-245D-CFFC-201929974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8E028-8F51-CAFA-DE0E-030EA0A4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51F1-D00F-4CFD-B258-0F300731D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6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2189E-67EF-8759-2EA9-E6FA85BA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71EAC-CDF4-8A64-BCE9-03C3541D1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0BD70-9868-E965-3F48-53C79C0C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6F7A-800B-4E57-AC49-8F14F2B616DB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3D927-EFC2-463E-B9E8-F18F3087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735FB-1237-1BA0-6BA4-C07ACE03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51F1-D00F-4CFD-B258-0F300731D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0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484B4E-5E91-7623-A0A9-0F80E5274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7CAA8-DB51-92EA-A5F8-1B8DF9A56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DF5F-E1D1-93F3-AA76-DBB4E3E5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6F7A-800B-4E57-AC49-8F14F2B616DB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826CF-2932-7496-B1D9-99F32924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0B560-65E9-D849-8FBA-24FCAA0B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51F1-D00F-4CFD-B258-0F300731D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42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BDA71D4-E0DD-8CDC-D495-0A82975982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0854" y="165306"/>
            <a:ext cx="2791146" cy="124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8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9EBF-5CCD-98CD-1FE3-013C86B9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36221-72FD-F24B-DD78-CA4A98198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4785C-CB0A-C53E-9E2E-432C9BCA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6F7A-800B-4E57-AC49-8F14F2B616DB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C81D0-4863-A332-0138-D6023395B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1F4C0-4E1B-12FB-9FAD-BC14D617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51F1-D00F-4CFD-B258-0F300731D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F5140-183A-38B4-930C-B951F074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76C1B-6D1E-57C6-E438-58853DF93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E1C4E-9551-31B3-4D8F-CD94BBF20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6F7A-800B-4E57-AC49-8F14F2B616DB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AAF9D-BF83-950C-B606-519D31D6B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0A0AE-E910-28C0-6C29-C79E46958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51F1-D00F-4CFD-B258-0F300731D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3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8D99-0A5B-5DDB-2A81-080C218B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6C7F9-841A-D0BC-9179-9FAC19BD6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18314-C243-9430-3643-569751043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839CF-AEDC-A591-34A8-32853064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6F7A-800B-4E57-AC49-8F14F2B616DB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8BB2B-998E-3EFA-4ECC-E783AAB40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B7FE9-7A41-EC1F-0957-D70C9116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51F1-D00F-4CFD-B258-0F300731D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D96F-DE33-9268-B12C-C1A665E2F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4B927-472C-9669-2E6A-4F1D603F8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DC9DB-1E88-0C3E-750C-370EF5B1C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0C535-E0D0-57AA-BA9D-F393597E9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CE408E-0E3E-E645-95CC-4097A46CD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80D1A-AB74-78A1-FAB4-D51548DF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6F7A-800B-4E57-AC49-8F14F2B616DB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C68B4C-26A1-57C9-F371-B617F8723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3A1126-8509-6BA9-0603-8BE25A43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51F1-D00F-4CFD-B258-0F300731D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1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33EAF-C4BB-9A9B-8211-77A82D9E7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8CC19-EB27-16B1-94AB-C7D3A34CB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6F7A-800B-4E57-AC49-8F14F2B616DB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7B911-95DB-3AA2-146C-960709C6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70D36-A184-62BF-3074-9C39FF6E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51F1-D00F-4CFD-B258-0F300731D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8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FF2566-6389-5D0C-455E-8307814C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6F7A-800B-4E57-AC49-8F14F2B616DB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85EF8A-9053-897C-3FB9-79FB0A705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13B84-DB27-40D6-8D22-60F99413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51F1-D00F-4CFD-B258-0F300731D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9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6E52-623B-69CD-251F-FFB0D9C5E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B73EB-161F-6B1E-BA69-581D112BF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19624-1FEE-B49E-9CE2-640705017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8842D-BEE5-A483-AFEA-7B685D6F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6F7A-800B-4E57-AC49-8F14F2B616DB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6159F-FFE2-4569-5646-1AFC1579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0C1FF-A677-2A75-D2B8-B1308854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51F1-D00F-4CFD-B258-0F300731D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0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1310-1FC5-D7E3-B2FE-09A79FFCB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4B5A4-9A5F-87D8-8980-D32A05AA8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7C9F8-ECDC-07EA-6243-6C8670821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74180-2282-12CC-82A0-F590C02F3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6F7A-800B-4E57-AC49-8F14F2B616DB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0AFA8-EAD6-86C1-3DF7-FFA8FD8C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6D14D-012E-12B4-3998-956D3CCB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51F1-D00F-4CFD-B258-0F300731D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70DBD6-216E-0D59-9E45-24391A27D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9CF2D-0D8A-1235-D718-16C941821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DC698-7AC6-FA64-F980-5F44FDEA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A26F7A-800B-4E57-AC49-8F14F2B616DB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C6D29-35CF-3B60-B198-06BA9F374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3444D-1A4E-19D6-17D9-A4CF51050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1151F1-D00F-4CFD-B258-0F300731D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wikia.nocookie.net/gameofthrones/images/0/02/GOTITE304.jpg/revision/latest/scale-to-width-down/1000?cb=20231226033703" TargetMode="External"/><Relationship Id="rId2" Type="http://schemas.openxmlformats.org/officeDocument/2006/relationships/hyperlink" Target="https://preview.redd.it/jzrip34i4m681.jpg?width=500&amp;format=pjpg&amp;auto=webp&amp;s=32a1e9406270bd9929a843c168556f86b07fbec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ages.steamusercontent.com/ugc/101728956004454968/DD351C9B2760DD2CA438A83B42F5D8CF83768FE7/?imw=268&amp;imh=268&amp;ima=fit&amp;impolicy=Letterbox&amp;imcolor=%23000000&amp;letterbox=true" TargetMode="External"/><Relationship Id="rId5" Type="http://schemas.openxmlformats.org/officeDocument/2006/relationships/hyperlink" Target="https://static.wikia.nocookie.net/gameofthrones/images/e/ee/409_Schlacht_um_die_Schwarze_Festung.jpg/revision/latest/scale-to-width-down/1000?cb=20150623172029&amp;path-prefix=de" TargetMode="External"/><Relationship Id="rId4" Type="http://schemas.openxmlformats.org/officeDocument/2006/relationships/hyperlink" Target="https://44.media.tumblr.com/c0b7f6ab19369451caeec949093768d5/tumblr_ppzdu2vAIX1sjezeoo8_500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5" Type="http://schemas.openxmlformats.org/officeDocument/2006/relationships/image" Target="../media/image70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7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.xm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BDB2B-8900-B53F-92E8-E11FEEEEF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FB3FF7-1CF9-6A71-BE12-8EF4BD1B15C1}"/>
              </a:ext>
            </a:extLst>
          </p:cNvPr>
          <p:cNvSpPr/>
          <p:nvPr/>
        </p:nvSpPr>
        <p:spPr>
          <a:xfrm>
            <a:off x="231279" y="2719822"/>
            <a:ext cx="11592281" cy="25988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D2887C6-5F76-3A4E-193B-DD74AC389810}"/>
              </a:ext>
            </a:extLst>
          </p:cNvPr>
          <p:cNvSpPr txBox="1"/>
          <p:nvPr/>
        </p:nvSpPr>
        <p:spPr>
          <a:xfrm>
            <a:off x="294919" y="2874359"/>
            <a:ext cx="116118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8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Traditional universities in European University Alliances - </a:t>
            </a:r>
          </a:p>
          <a:p>
            <a:pPr algn="ctr"/>
            <a:r>
              <a:rPr lang="lv-LV" sz="28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from: Risk Management </a:t>
            </a:r>
          </a:p>
          <a:p>
            <a:pPr algn="ctr"/>
            <a:r>
              <a:rPr lang="lv-LV" sz="28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to: Opportunity Management</a:t>
            </a:r>
            <a:endParaRPr lang="de-DE" sz="28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A93CAE-548A-59AA-E148-06E8F9CF3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3708" cy="1090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A0F2EB-D5EB-8F46-C2CA-8CC37B9BB198}"/>
              </a:ext>
            </a:extLst>
          </p:cNvPr>
          <p:cNvSpPr txBox="1"/>
          <p:nvPr/>
        </p:nvSpPr>
        <p:spPr>
          <a:xfrm>
            <a:off x="2979419" y="458893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 dirty="0"/>
              <a:t>A paradox of measurement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7BBB0A-9861-74E6-4075-EA7BC1BC61E5}"/>
              </a:ext>
            </a:extLst>
          </p:cNvPr>
          <p:cNvSpPr txBox="1"/>
          <p:nvPr/>
        </p:nvSpPr>
        <p:spPr>
          <a:xfrm>
            <a:off x="304800" y="5928996"/>
            <a:ext cx="1144524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500" dirty="0"/>
              <a:t>Dr.sc.admin. Agnese Rusakova</a:t>
            </a:r>
          </a:p>
          <a:p>
            <a:r>
              <a:rPr lang="lv-LV" sz="1500" dirty="0"/>
              <a:t>Expert, Council of Rectors’ of Latvia</a:t>
            </a:r>
          </a:p>
          <a:p>
            <a:r>
              <a:rPr lang="lv-LV" sz="1500" dirty="0"/>
              <a:t>Lead Researcher, University of Latvia (Policy Officer of the FORTHEM Alliance, member of FOREU4ALL Topical Group on Governance)</a:t>
            </a:r>
            <a:endParaRPr lang="en-US" sz="15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613A60-8BEF-2A24-462F-1A05A005B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422"/>
            <a:ext cx="12192000" cy="212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93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8AEC07-BE6D-3F55-7BE6-D4A2C9929CCB}"/>
              </a:ext>
            </a:extLst>
          </p:cNvPr>
          <p:cNvSpPr txBox="1"/>
          <p:nvPr/>
        </p:nvSpPr>
        <p:spPr>
          <a:xfrm>
            <a:off x="422785" y="1562828"/>
            <a:ext cx="1116944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Both are saying the same thing </a:t>
            </a:r>
            <a:r>
              <a:rPr lang="lv-LV" dirty="0"/>
              <a:t>-</a:t>
            </a:r>
            <a:r>
              <a:rPr lang="en-US" dirty="0"/>
              <a:t> but they live in different time zones.</a:t>
            </a:r>
            <a:endParaRPr lang="lv-LV" dirty="0"/>
          </a:p>
          <a:p>
            <a:br>
              <a:rPr lang="en-US" dirty="0"/>
            </a:br>
            <a:r>
              <a:rPr lang="en-US" dirty="0"/>
              <a:t>The project </a:t>
            </a:r>
            <a:r>
              <a:rPr lang="lv-LV" dirty="0"/>
              <a:t>employee</a:t>
            </a:r>
            <a:r>
              <a:rPr lang="en-US" dirty="0"/>
              <a:t> speak in </a:t>
            </a:r>
            <a:r>
              <a:rPr lang="en-US" b="1" dirty="0"/>
              <a:t>urgency, outcomes, and accountability</a:t>
            </a:r>
            <a:r>
              <a:rPr lang="en-US" dirty="0"/>
              <a:t>. </a:t>
            </a:r>
            <a:endParaRPr lang="lv-LV" dirty="0"/>
          </a:p>
          <a:p>
            <a:r>
              <a:rPr lang="lv-LV" dirty="0"/>
              <a:t>Their</a:t>
            </a:r>
            <a:r>
              <a:rPr lang="en-US" dirty="0"/>
              <a:t> question is: “</a:t>
            </a:r>
            <a:r>
              <a:rPr lang="en-US" i="1" dirty="0"/>
              <a:t>Did we act in time?</a:t>
            </a:r>
            <a:r>
              <a:rPr lang="en-US" dirty="0"/>
              <a:t>”</a:t>
            </a:r>
            <a:endParaRPr lang="lv-LV" dirty="0"/>
          </a:p>
          <a:p>
            <a:r>
              <a:rPr lang="lv-LV" dirty="0"/>
              <a:t>They </a:t>
            </a:r>
            <a:r>
              <a:rPr lang="en-US" dirty="0"/>
              <a:t>prove </a:t>
            </a:r>
            <a:r>
              <a:rPr lang="lv-LV" dirty="0"/>
              <a:t>them</a:t>
            </a:r>
            <a:r>
              <a:rPr lang="en-US" dirty="0" err="1"/>
              <a:t>sel</a:t>
            </a:r>
            <a:r>
              <a:rPr lang="lv-LV" dirty="0"/>
              <a:t>ves</a:t>
            </a:r>
            <a:r>
              <a:rPr lang="en-US" dirty="0"/>
              <a:t> through responsiveness, and visible progress.</a:t>
            </a:r>
            <a:endParaRPr lang="lv-LV" dirty="0"/>
          </a:p>
          <a:p>
            <a:br>
              <a:rPr lang="en-US" dirty="0"/>
            </a:br>
            <a:r>
              <a:rPr lang="en-US" dirty="0"/>
              <a:t>The </a:t>
            </a:r>
            <a:r>
              <a:rPr lang="lv-LV" dirty="0"/>
              <a:t>formal</a:t>
            </a:r>
            <a:r>
              <a:rPr lang="en-US" dirty="0"/>
              <a:t> university </a:t>
            </a:r>
            <a:r>
              <a:rPr lang="lv-LV" dirty="0"/>
              <a:t>employee </a:t>
            </a:r>
            <a:r>
              <a:rPr lang="en-US" dirty="0"/>
              <a:t>speaks in </a:t>
            </a:r>
            <a:r>
              <a:rPr lang="en-US" b="1" dirty="0"/>
              <a:t>continuity, process, and governance</a:t>
            </a:r>
            <a:r>
              <a:rPr lang="en-US" dirty="0"/>
              <a:t>.</a:t>
            </a:r>
            <a:br>
              <a:rPr lang="en-US" dirty="0"/>
            </a:br>
            <a:r>
              <a:rPr lang="lv-LV" dirty="0"/>
              <a:t>Their </a:t>
            </a:r>
            <a:r>
              <a:rPr lang="en-US" dirty="0"/>
              <a:t>question is: “</a:t>
            </a:r>
            <a:r>
              <a:rPr lang="en-US" i="1" dirty="0"/>
              <a:t>Was this done in a way the system can </a:t>
            </a:r>
            <a:r>
              <a:rPr lang="en-US" i="1" dirty="0" err="1"/>
              <a:t>recognise</a:t>
            </a:r>
            <a:r>
              <a:rPr lang="en-US" i="1" dirty="0"/>
              <a:t>?</a:t>
            </a:r>
            <a:r>
              <a:rPr lang="en-US" dirty="0"/>
              <a:t>”</a:t>
            </a:r>
            <a:endParaRPr lang="lv-LV" dirty="0"/>
          </a:p>
          <a:p>
            <a:r>
              <a:rPr lang="lv-LV" dirty="0"/>
              <a:t>They </a:t>
            </a:r>
            <a:r>
              <a:rPr lang="en-US" dirty="0"/>
              <a:t>prove </a:t>
            </a:r>
            <a:r>
              <a:rPr lang="lv-LV" dirty="0"/>
              <a:t>them</a:t>
            </a:r>
            <a:r>
              <a:rPr lang="en-US" dirty="0" err="1"/>
              <a:t>sel</a:t>
            </a:r>
            <a:r>
              <a:rPr lang="lv-LV" dirty="0"/>
              <a:t>ves</a:t>
            </a:r>
            <a:r>
              <a:rPr lang="en-US" dirty="0"/>
              <a:t> through compliance, and traceable decisions.</a:t>
            </a:r>
            <a:endParaRPr lang="lv-LV" dirty="0"/>
          </a:p>
          <a:p>
            <a:endParaRPr lang="lv-LV" dirty="0"/>
          </a:p>
          <a:p>
            <a:r>
              <a:rPr lang="en-US" dirty="0"/>
              <a:t>One is wired for </a:t>
            </a:r>
            <a:r>
              <a:rPr lang="en-US" b="1" dirty="0"/>
              <a:t>speed</a:t>
            </a:r>
            <a:r>
              <a:rPr lang="lv-LV" b="1" dirty="0"/>
              <a:t> and uncertainty</a:t>
            </a:r>
            <a:r>
              <a:rPr lang="en-US" dirty="0"/>
              <a:t>; the other for </a:t>
            </a:r>
            <a:r>
              <a:rPr lang="en-US" b="1" dirty="0"/>
              <a:t>stability</a:t>
            </a:r>
            <a:r>
              <a:rPr lang="lv-LV" b="1" dirty="0"/>
              <a:t> and permanence</a:t>
            </a:r>
            <a:r>
              <a:rPr lang="en-US" dirty="0"/>
              <a:t>.</a:t>
            </a:r>
            <a:r>
              <a:rPr lang="lv-LV" dirty="0"/>
              <a:t> </a:t>
            </a:r>
            <a:r>
              <a:rPr lang="en-US" dirty="0"/>
              <a:t>They are not opposites. They are </a:t>
            </a:r>
            <a:r>
              <a:rPr lang="en-US" b="1" dirty="0"/>
              <a:t>co-dependent</a:t>
            </a:r>
            <a:r>
              <a:rPr lang="lv-LV" dirty="0"/>
              <a:t>, </a:t>
            </a:r>
            <a:r>
              <a:rPr lang="en-US" dirty="0" err="1"/>
              <a:t>optimised</a:t>
            </a:r>
            <a:r>
              <a:rPr lang="en-US" dirty="0"/>
              <a:t> for different worlds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D9C30-DE48-5C2F-087D-88D4500FB40C}"/>
              </a:ext>
            </a:extLst>
          </p:cNvPr>
          <p:cNvSpPr txBox="1"/>
          <p:nvPr/>
        </p:nvSpPr>
        <p:spPr>
          <a:xfrm>
            <a:off x="335327" y="362499"/>
            <a:ext cx="94683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lv-LV" sz="2400" b="1" dirty="0"/>
              <a:t>Translation</a:t>
            </a:r>
            <a:endParaRPr lang="en-US" sz="2400" b="1" dirty="0"/>
          </a:p>
          <a:p>
            <a:r>
              <a:rPr lang="en-US" sz="2400" i="1" dirty="0"/>
              <a:t>“Winter is coming</a:t>
            </a:r>
            <a:r>
              <a:rPr lang="lv-LV" sz="2400" i="1" dirty="0"/>
              <a:t>.</a:t>
            </a:r>
            <a:r>
              <a:rPr lang="en-US" sz="2400" i="1" dirty="0"/>
              <a:t>”</a:t>
            </a:r>
            <a:endParaRPr lang="en-US" sz="2400" dirty="0"/>
          </a:p>
          <a:p>
            <a:r>
              <a:rPr lang="en-US" sz="2400" i="1" dirty="0"/>
              <a:t>“Seasonal </a:t>
            </a:r>
            <a:r>
              <a:rPr lang="lv-LV" sz="2400" i="1" dirty="0"/>
              <a:t>conditions</a:t>
            </a:r>
            <a:r>
              <a:rPr lang="en-US" sz="2400" i="1" dirty="0"/>
              <a:t> may require an adaptive response.”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1FC1C-1320-7C34-1C97-7ACEC38D62B0}"/>
              </a:ext>
            </a:extLst>
          </p:cNvPr>
          <p:cNvSpPr txBox="1"/>
          <p:nvPr/>
        </p:nvSpPr>
        <p:spPr>
          <a:xfrm>
            <a:off x="422785" y="5018173"/>
            <a:ext cx="10125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v-LV" dirty="0"/>
          </a:p>
          <a:p>
            <a:r>
              <a:rPr lang="en-US" dirty="0"/>
              <a:t>But in a</a:t>
            </a:r>
            <a:r>
              <a:rPr lang="lv-LV" dirty="0"/>
              <a:t>n </a:t>
            </a:r>
            <a:r>
              <a:rPr lang="en-US" dirty="0"/>
              <a:t>alliance, those worlds collide </a:t>
            </a:r>
            <a:r>
              <a:rPr lang="lv-LV" dirty="0"/>
              <a:t>-</a:t>
            </a:r>
            <a:r>
              <a:rPr lang="en-US" dirty="0"/>
              <a:t> and </a:t>
            </a:r>
            <a:r>
              <a:rPr lang="en-US" b="1" dirty="0"/>
              <a:t>suddenly we need people fluent in both languages: the language of structure, and the language of change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443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66137-1D99-43BE-6A05-AD7DAB228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84 Game of Thrones Weirwood Tree ideas | game of thrones, a song of ice and  fire, game of thrones art">
            <a:extLst>
              <a:ext uri="{FF2B5EF4-FFF2-40B4-BE49-F238E27FC236}">
                <a16:creationId xmlns:a16="http://schemas.microsoft.com/office/drawing/2014/main" id="{307AC9D1-A14E-3851-F4FD-B6A27DAD1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146" y="-100207"/>
            <a:ext cx="12370145" cy="695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41B5A1-A8E7-0A49-315E-096EB8542ECE}"/>
              </a:ext>
            </a:extLst>
          </p:cNvPr>
          <p:cNvSpPr txBox="1"/>
          <p:nvPr/>
        </p:nvSpPr>
        <p:spPr>
          <a:xfrm>
            <a:off x="305830" y="185519"/>
            <a:ext cx="9241293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lv-LV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employee </a:t>
            </a:r>
            <a:r>
              <a:rPr lang="en-US" sz="1600" b="1" dirty="0">
                <a:solidFill>
                  <a:schemeClr val="bg1"/>
                </a:solidFill>
              </a:rPr>
              <a:t>: </a:t>
            </a:r>
            <a:r>
              <a:rPr lang="en-US" sz="1600" i="1" dirty="0">
                <a:solidFill>
                  <a:schemeClr val="bg1"/>
                </a:solidFill>
              </a:rPr>
              <a:t>“</a:t>
            </a:r>
            <a:r>
              <a:rPr lang="lv-LV" sz="1600" i="1" dirty="0">
                <a:solidFill>
                  <a:schemeClr val="bg1"/>
                </a:solidFill>
              </a:rPr>
              <a:t>Apparently you did not understand. </a:t>
            </a:r>
            <a:r>
              <a:rPr lang="en-US" sz="1600" i="1" dirty="0">
                <a:solidFill>
                  <a:schemeClr val="bg1"/>
                </a:solidFill>
              </a:rPr>
              <a:t>Winter is coming</a:t>
            </a:r>
            <a:r>
              <a:rPr lang="lv-LV" sz="1600" i="1" dirty="0">
                <a:solidFill>
                  <a:schemeClr val="bg1"/>
                </a:solidFill>
              </a:rPr>
              <a:t>. Who will be responsible for finding wood?</a:t>
            </a:r>
            <a:r>
              <a:rPr lang="en-US" sz="1600" i="1" dirty="0">
                <a:solidFill>
                  <a:schemeClr val="bg1"/>
                </a:solidFill>
              </a:rPr>
              <a:t>”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75CE89-5E5F-B269-BD1D-119F1A2BE1E1}"/>
              </a:ext>
            </a:extLst>
          </p:cNvPr>
          <p:cNvSpPr txBox="1"/>
          <p:nvPr/>
        </p:nvSpPr>
        <p:spPr>
          <a:xfrm>
            <a:off x="1754639" y="1009363"/>
            <a:ext cx="9083976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lv-LV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 university employee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“Before assigning responsibility, we should first define what constitutes ‘wood’ within our institutional framework</a:t>
            </a:r>
            <a:r>
              <a:rPr lang="lv-LV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Rather than focusing on wood, perhaps we should develop a strategic vision for warmth</a:t>
            </a:r>
            <a:r>
              <a:rPr lang="lv-LV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</a:t>
            </a:r>
            <a:r>
              <a:rPr lang="en-US" sz="1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et’s</a:t>
            </a:r>
            <a:r>
              <a:rPr 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put it on the agenda for next semester’s resource planning meeting.”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A person wearing a long red coat&#10;&#10;AI-generated content may be incorrect.">
            <a:extLst>
              <a:ext uri="{FF2B5EF4-FFF2-40B4-BE49-F238E27FC236}">
                <a16:creationId xmlns:a16="http://schemas.microsoft.com/office/drawing/2014/main" id="{45FEF95E-33C2-CE67-6C39-2289F9CFD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6627" y="3741423"/>
            <a:ext cx="2025569" cy="303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9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8E31B2-3C8E-BB3B-9BAE-D93261A9D031}"/>
              </a:ext>
            </a:extLst>
          </p:cNvPr>
          <p:cNvSpPr txBox="1"/>
          <p:nvPr/>
        </p:nvSpPr>
        <p:spPr>
          <a:xfrm>
            <a:off x="305830" y="185519"/>
            <a:ext cx="92412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lv-LV" sz="2400" b="1" dirty="0"/>
              <a:t>Translation</a:t>
            </a:r>
            <a:endParaRPr lang="en-US" sz="2400" b="1" dirty="0"/>
          </a:p>
          <a:p>
            <a:r>
              <a:rPr lang="en-US" sz="1400" i="1" dirty="0"/>
              <a:t>“</a:t>
            </a:r>
            <a:r>
              <a:rPr lang="lv-LV" sz="1400" i="1" dirty="0"/>
              <a:t>Apparently you did not understand. </a:t>
            </a:r>
            <a:r>
              <a:rPr lang="en-US" sz="1400" i="1" dirty="0"/>
              <a:t>Winter is coming</a:t>
            </a:r>
            <a:r>
              <a:rPr lang="lv-LV" sz="1400" i="1" dirty="0"/>
              <a:t>. Who will be responsible for finding wood?</a:t>
            </a:r>
            <a:r>
              <a:rPr lang="en-US" sz="1400" i="1" dirty="0"/>
              <a:t>”</a:t>
            </a:r>
            <a:endParaRPr lang="en-US" sz="1400" dirty="0"/>
          </a:p>
          <a:p>
            <a:r>
              <a:rPr lang="en-US" sz="1400" i="1" dirty="0"/>
              <a:t>“Before assigning responsibility, we should first define what constitutes ‘wood’ within our institutional framework</a:t>
            </a:r>
            <a:r>
              <a:rPr lang="lv-LV" sz="1400" i="1" dirty="0"/>
              <a:t>. </a:t>
            </a:r>
            <a:r>
              <a:rPr lang="en-US" sz="1400" i="1" dirty="0"/>
              <a:t>Rather than focusing on wood, perhaps we should develop a strategic vision for warmth</a:t>
            </a:r>
            <a:r>
              <a:rPr lang="lv-LV" sz="1400" i="1" dirty="0"/>
              <a:t>. L</a:t>
            </a:r>
            <a:r>
              <a:rPr lang="en-US" sz="1400" i="1" dirty="0" err="1"/>
              <a:t>et’s</a:t>
            </a:r>
            <a:r>
              <a:rPr lang="en-US" sz="1400" i="1" dirty="0"/>
              <a:t> put it on the agenda for next semester’s resource planning meeting.”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B49F5-B893-89A1-FA10-A9AD386CCDB2}"/>
              </a:ext>
            </a:extLst>
          </p:cNvPr>
          <p:cNvSpPr txBox="1"/>
          <p:nvPr/>
        </p:nvSpPr>
        <p:spPr>
          <a:xfrm>
            <a:off x="555523" y="1487009"/>
            <a:ext cx="1108095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lv-LV" sz="15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endParaRPr lang="lv-LV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lv-LV" sz="15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Formal</a:t>
            </a: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university </a:t>
            </a:r>
            <a:r>
              <a:rPr lang="lv-LV" sz="15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employee </a:t>
            </a: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hears the same sentence </a:t>
            </a:r>
            <a:r>
              <a:rPr lang="lv-LV" sz="15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that project people hear </a:t>
            </a: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reaches for the glossary. Wood isn’t just cellulose; it’s a </a:t>
            </a:r>
            <a:r>
              <a:rPr lang="en-US" sz="15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procurement</a:t>
            </a: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category, a </a:t>
            </a:r>
            <a:r>
              <a:rPr lang="en-US" sz="15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sustainability</a:t>
            </a: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metric, a line item in next year’s </a:t>
            </a:r>
            <a:r>
              <a:rPr lang="en-US" sz="15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budget</a:t>
            </a: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</a:rPr>
              <a:t>Decision rule: 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Responsibility must be pre-allocated through </a:t>
            </a:r>
            <a:r>
              <a:rPr lang="en-US" sz="1500" i="1" dirty="0">
                <a:solidFill>
                  <a:srgbClr val="000000"/>
                </a:solidFill>
                <a:latin typeface="Arial" panose="020B0604020202020204" pitchFamily="34" charset="0"/>
              </a:rPr>
              <a:t>policy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, ratified by </a:t>
            </a:r>
            <a:r>
              <a:rPr lang="en-US" sz="1500" i="1" dirty="0">
                <a:solidFill>
                  <a:srgbClr val="000000"/>
                </a:solidFill>
                <a:latin typeface="Arial" panose="020B0604020202020204" pitchFamily="34" charset="0"/>
              </a:rPr>
              <a:t>stakeholders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, and insured against </a:t>
            </a:r>
            <a:r>
              <a:rPr lang="en-US" sz="1500" i="1" dirty="0">
                <a:solidFill>
                  <a:srgbClr val="000000"/>
                </a:solidFill>
                <a:latin typeface="Arial" panose="020B0604020202020204" pitchFamily="34" charset="0"/>
              </a:rPr>
              <a:t>liability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</a:rPr>
              <a:t>Outcome metric: 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A 47-page white paper, peer-reviewed, with footnotes that survive the next </a:t>
            </a:r>
            <a:r>
              <a:rPr lang="en-US" sz="1500" i="1" dirty="0">
                <a:solidFill>
                  <a:srgbClr val="000000"/>
                </a:solidFill>
                <a:latin typeface="Arial" panose="020B0604020202020204" pitchFamily="34" charset="0"/>
              </a:rPr>
              <a:t>accreditation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visit.</a:t>
            </a:r>
          </a:p>
          <a:p>
            <a:pPr>
              <a:buNone/>
            </a:pP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23C836-D81D-153F-A48A-2DAE5053B873}"/>
              </a:ext>
            </a:extLst>
          </p:cNvPr>
          <p:cNvSpPr txBox="1"/>
          <p:nvPr/>
        </p:nvSpPr>
        <p:spPr>
          <a:xfrm>
            <a:off x="555523" y="4307578"/>
            <a:ext cx="10668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Project people hear “winter” and reach for the axe. To them, wood is whatever burns, responsibility is whoever’s closest to the forest</a:t>
            </a:r>
            <a:r>
              <a:rPr lang="lv-LV" sz="15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</a:rPr>
              <a:t>Decision rule: </a:t>
            </a:r>
            <a:r>
              <a:rPr lang="en-US" sz="1500" i="1" dirty="0">
                <a:solidFill>
                  <a:srgbClr val="000000"/>
                </a:solidFill>
                <a:latin typeface="Arial" panose="020B0604020202020204" pitchFamily="34" charset="0"/>
              </a:rPr>
              <a:t>Proximity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+ </a:t>
            </a:r>
            <a:r>
              <a:rPr lang="en-US" sz="1500" i="1" dirty="0">
                <a:solidFill>
                  <a:srgbClr val="000000"/>
                </a:solidFill>
                <a:latin typeface="Arial" panose="020B0604020202020204" pitchFamily="34" charset="0"/>
              </a:rPr>
              <a:t>competence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lv-LV" sz="15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titles are irrelevant</a:t>
            </a:r>
            <a:r>
              <a:rPr lang="lv-LV" sz="150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+ </a:t>
            </a:r>
            <a:r>
              <a:rPr lang="en-US" sz="1500" i="1" dirty="0">
                <a:solidFill>
                  <a:srgbClr val="000000"/>
                </a:solidFill>
                <a:latin typeface="Arial" panose="020B0604020202020204" pitchFamily="34" charset="0"/>
              </a:rPr>
              <a:t>availability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= </a:t>
            </a:r>
            <a:r>
              <a:rPr lang="en-US" sz="1500" i="1" dirty="0">
                <a:solidFill>
                  <a:srgbClr val="000000"/>
                </a:solidFill>
                <a:latin typeface="Arial" panose="020B0604020202020204" pitchFamily="34" charset="0"/>
              </a:rPr>
              <a:t>responsibility</a:t>
            </a:r>
            <a:r>
              <a:rPr lang="lv-LV" sz="15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</a:rPr>
              <a:t>Outcome metric: 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Fire crackling by dusk. Everything else is noise.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7F9605-85B2-3620-D671-B425716206DE}"/>
              </a:ext>
            </a:extLst>
          </p:cNvPr>
          <p:cNvSpPr txBox="1"/>
          <p:nvPr/>
        </p:nvSpPr>
        <p:spPr>
          <a:xfrm>
            <a:off x="3706762" y="5296876"/>
            <a:ext cx="6096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Their logic is brutally simple: </a:t>
            </a:r>
            <a:r>
              <a:rPr lang="en-US" sz="1800" b="1" i="1" dirty="0"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if the fire isn’t lit by sundown, the meeting minutes won’t keep anyone warm</a:t>
            </a:r>
            <a:r>
              <a:rPr lang="en-US" sz="1800" i="1" dirty="0"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800" i="1" dirty="0">
                <a:solidFill>
                  <a:schemeClr val="accent3"/>
                </a:solidFill>
                <a:latin typeface="Arial" panose="020B0604020202020204" pitchFamily="34" charset="0"/>
              </a:rPr>
              <a:t> 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338BA0-E065-793D-C049-D2D85E6FE1BF}"/>
              </a:ext>
            </a:extLst>
          </p:cNvPr>
          <p:cNvSpPr txBox="1"/>
          <p:nvPr/>
        </p:nvSpPr>
        <p:spPr>
          <a:xfrm>
            <a:off x="3706762" y="3005015"/>
            <a:ext cx="6096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Their logic is airtight: </a:t>
            </a:r>
            <a:r>
              <a:rPr lang="en-US" sz="1800" b="1" i="1" dirty="0"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if you assign the wrong person to gather the wrong kind of wood under the wrong policy, the entire system could splinter </a:t>
            </a:r>
            <a:r>
              <a:rPr lang="en-US" sz="1800" i="1" dirty="0"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long before the first snowflake lands.</a:t>
            </a:r>
            <a:r>
              <a:rPr lang="en-US" sz="1800" i="1" dirty="0">
                <a:solidFill>
                  <a:schemeClr val="accent3"/>
                </a:solidFill>
                <a:latin typeface="Arial" panose="020B0604020202020204" pitchFamily="34" charset="0"/>
              </a:rPr>
              <a:t> </a:t>
            </a:r>
            <a:endParaRPr lang="en-US" i="1" dirty="0">
              <a:solidFill>
                <a:schemeClr val="accent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50ED34-0E36-EF02-8BEF-9FB4A7386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10" y="3005015"/>
            <a:ext cx="1286105" cy="1200365"/>
          </a:xfrm>
          <a:prstGeom prst="rect">
            <a:avLst/>
          </a:prstGeom>
        </p:spPr>
      </p:pic>
      <p:pic>
        <p:nvPicPr>
          <p:cNvPr id="4" name="Picture 3" descr="A person with a beard and a dirty face&#10;&#10;AI-generated content may be incorrect.">
            <a:extLst>
              <a:ext uri="{FF2B5EF4-FFF2-40B4-BE49-F238E27FC236}">
                <a16:creationId xmlns:a16="http://schemas.microsoft.com/office/drawing/2014/main" id="{4C992B6C-8399-A953-C804-940CE2EF0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2"/>
          <a:stretch>
            <a:fillRect/>
          </a:stretch>
        </p:blipFill>
        <p:spPr>
          <a:xfrm>
            <a:off x="10052455" y="5123129"/>
            <a:ext cx="1006054" cy="1200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257AF0-EA6F-B793-740C-6BC8DEB15BE9}"/>
              </a:ext>
            </a:extLst>
          </p:cNvPr>
          <p:cNvSpPr txBox="1"/>
          <p:nvPr/>
        </p:nvSpPr>
        <p:spPr>
          <a:xfrm>
            <a:off x="93404" y="6487815"/>
            <a:ext cx="2984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Fire = </a:t>
            </a:r>
            <a:r>
              <a:rPr lang="en-US" b="1" dirty="0"/>
              <a:t>real-world readiness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4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6A9EC-539F-B63C-9796-93DFB13BB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AF0637-0FD5-9C23-F365-1E9D1B666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4806"/>
            <a:ext cx="12264389" cy="8048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65EC7B-D12A-AAF7-5D15-A7953D70777B}"/>
              </a:ext>
            </a:extLst>
          </p:cNvPr>
          <p:cNvSpPr txBox="1"/>
          <p:nvPr/>
        </p:nvSpPr>
        <p:spPr>
          <a:xfrm>
            <a:off x="524007" y="2655687"/>
            <a:ext cx="9468366" cy="56938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lv-LV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employee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lv-LV" sz="1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clearly don’t get it. Ok, </a:t>
            </a:r>
            <a:r>
              <a:rPr lang="en-US" sz="1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here’s what we’ll do.</a:t>
            </a:r>
            <a:r>
              <a:rPr lang="lv-LV" sz="1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colleague we know told me once she saw a forest nearby. And - I know guy in HR department who can chop the woods.</a:t>
            </a:r>
            <a:r>
              <a:rPr lang="en-US" sz="1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45A815-072F-ABBE-3093-FF2630003F32}"/>
              </a:ext>
            </a:extLst>
          </p:cNvPr>
          <p:cNvSpPr txBox="1"/>
          <p:nvPr/>
        </p:nvSpPr>
        <p:spPr>
          <a:xfrm>
            <a:off x="2271784" y="3648316"/>
            <a:ext cx="9123305" cy="103105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lv-LV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 university employee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 appreciate your enthusiasm, but any engagement with forests must follow institutional procurement and biodiversity protocols.</a:t>
            </a:r>
            <a:r>
              <a:rPr lang="lv-LV" sz="1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proceeding, we’ll need to clarify whether the HR colleague’s job description includes lumber-related activities.</a:t>
            </a:r>
            <a:r>
              <a:rPr lang="lv-LV" sz="1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We’ll need legal’s opinion before anyone enters the forest </a:t>
            </a:r>
            <a:r>
              <a:rPr lang="lv-LV" sz="1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insurance confirmation from HR”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67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640D16-0B57-713D-60A7-79A5C321336B}"/>
              </a:ext>
            </a:extLst>
          </p:cNvPr>
          <p:cNvSpPr txBox="1"/>
          <p:nvPr/>
        </p:nvSpPr>
        <p:spPr>
          <a:xfrm>
            <a:off x="3931787" y="4800570"/>
            <a:ext cx="73348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Both sides</a:t>
            </a:r>
            <a:r>
              <a:rPr lang="en-US" dirty="0"/>
              <a:t>, in truth, are protecting something sacred: the project people, </a:t>
            </a:r>
            <a:r>
              <a:rPr lang="en-US" b="1" i="1" dirty="0"/>
              <a:t>momentum</a:t>
            </a:r>
            <a:r>
              <a:rPr lang="en-US" dirty="0"/>
              <a:t>; the </a:t>
            </a:r>
            <a:r>
              <a:rPr lang="lv-LV" dirty="0"/>
              <a:t>formal </a:t>
            </a:r>
            <a:r>
              <a:rPr lang="en-US" dirty="0"/>
              <a:t>university</a:t>
            </a:r>
            <a:r>
              <a:rPr lang="lv-LV" dirty="0"/>
              <a:t> employee</a:t>
            </a:r>
            <a:r>
              <a:rPr lang="en-US" dirty="0"/>
              <a:t>, </a:t>
            </a:r>
            <a:r>
              <a:rPr lang="en-US" b="1" i="1" dirty="0"/>
              <a:t>legitimacy</a:t>
            </a:r>
            <a:r>
              <a:rPr lang="en-US" dirty="0"/>
              <a:t>. One trusts </a:t>
            </a:r>
            <a:r>
              <a:rPr lang="en-US" b="1" dirty="0"/>
              <a:t>human ingenuity</a:t>
            </a:r>
            <a:r>
              <a:rPr lang="en-US" dirty="0"/>
              <a:t>; the other trusts </a:t>
            </a:r>
            <a:r>
              <a:rPr lang="en-US" b="1" dirty="0"/>
              <a:t>institutional order</a:t>
            </a:r>
            <a:r>
              <a:rPr lang="en-US" dirty="0"/>
              <a:t>. </a:t>
            </a:r>
            <a:endParaRPr lang="lv-LV" dirty="0"/>
          </a:p>
          <a:p>
            <a:pPr>
              <a:buNone/>
            </a:pPr>
            <a:endParaRPr lang="lv-LV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F6543-FF92-EC6E-F427-3A1A6865617A}"/>
              </a:ext>
            </a:extLst>
          </p:cNvPr>
          <p:cNvSpPr txBox="1"/>
          <p:nvPr/>
        </p:nvSpPr>
        <p:spPr>
          <a:xfrm>
            <a:off x="953729" y="1286781"/>
            <a:ext cx="80821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The </a:t>
            </a:r>
            <a:r>
              <a:rPr lang="lv-LV" b="1" dirty="0"/>
              <a:t>p</a:t>
            </a:r>
            <a:r>
              <a:rPr lang="en-US" b="1" dirty="0" err="1"/>
              <a:t>roject</a:t>
            </a:r>
            <a:r>
              <a:rPr lang="en-US" b="1" dirty="0"/>
              <a:t> employee</a:t>
            </a:r>
            <a:r>
              <a:rPr lang="lv-LV" b="1" dirty="0"/>
              <a:t>s </a:t>
            </a:r>
            <a:r>
              <a:rPr lang="en-US" dirty="0"/>
              <a:t>are in </a:t>
            </a:r>
            <a:r>
              <a:rPr lang="en-US" b="1" dirty="0"/>
              <a:t>survival</a:t>
            </a:r>
            <a:r>
              <a:rPr lang="en-US" dirty="0"/>
              <a:t> mode </a:t>
            </a:r>
            <a:r>
              <a:rPr lang="lv-LV" dirty="0"/>
              <a:t>-</a:t>
            </a:r>
            <a:r>
              <a:rPr lang="en-US" dirty="0"/>
              <a:t> </a:t>
            </a:r>
            <a:r>
              <a:rPr lang="en-US" b="1" dirty="0"/>
              <a:t>agile</a:t>
            </a:r>
            <a:r>
              <a:rPr lang="en-US" dirty="0"/>
              <a:t>, </a:t>
            </a:r>
            <a:r>
              <a:rPr lang="en-US" b="1" dirty="0"/>
              <a:t>improvisational</a:t>
            </a:r>
            <a:r>
              <a:rPr lang="en-US" dirty="0"/>
              <a:t>, </a:t>
            </a:r>
            <a:r>
              <a:rPr lang="en-US" b="1" dirty="0"/>
              <a:t>certain that initiative will save the day</a:t>
            </a:r>
            <a:r>
              <a:rPr lang="en-US" dirty="0"/>
              <a:t>. They operate on </a:t>
            </a:r>
            <a:r>
              <a:rPr lang="en-US" b="1" dirty="0"/>
              <a:t>social capital </a:t>
            </a:r>
            <a:r>
              <a:rPr lang="en-US" dirty="0"/>
              <a:t>and </a:t>
            </a:r>
            <a:r>
              <a:rPr lang="en-US" b="1" dirty="0"/>
              <a:t>adrenaline</a:t>
            </a:r>
            <a:r>
              <a:rPr lang="en-US" dirty="0"/>
              <a:t>: </a:t>
            </a:r>
            <a:r>
              <a:rPr lang="en-US" i="1" dirty="0"/>
              <a:t>someone knows someone</a:t>
            </a:r>
            <a:r>
              <a:rPr lang="en-US" dirty="0"/>
              <a:t>, </a:t>
            </a:r>
            <a:r>
              <a:rPr lang="en-US" i="1" dirty="0"/>
              <a:t>we’ll make it happen</a:t>
            </a:r>
            <a:r>
              <a:rPr lang="en-US" dirty="0"/>
              <a:t>. In their logic, a colleague with an axe is a </a:t>
            </a:r>
            <a:r>
              <a:rPr lang="en-US" b="1" dirty="0"/>
              <a:t>resource, not a liability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14F3EE-30D3-AC69-2546-D0A24D6AD8EC}"/>
              </a:ext>
            </a:extLst>
          </p:cNvPr>
          <p:cNvSpPr txBox="1"/>
          <p:nvPr/>
        </p:nvSpPr>
        <p:spPr>
          <a:xfrm>
            <a:off x="2418735" y="2993498"/>
            <a:ext cx="83574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The </a:t>
            </a:r>
            <a:r>
              <a:rPr lang="lv-LV" b="1" dirty="0"/>
              <a:t>formal</a:t>
            </a:r>
            <a:r>
              <a:rPr lang="en-US" b="1" dirty="0"/>
              <a:t> university</a:t>
            </a:r>
            <a:r>
              <a:rPr lang="lv-LV" b="1" dirty="0"/>
              <a:t> employee</a:t>
            </a:r>
            <a:r>
              <a:rPr lang="en-US" dirty="0"/>
              <a:t>, </a:t>
            </a:r>
            <a:r>
              <a:rPr lang="lv-LV" dirty="0"/>
              <a:t>follows </a:t>
            </a:r>
            <a:r>
              <a:rPr lang="en-US" dirty="0"/>
              <a:t>due process. Every move must be sanctified by the trinity of </a:t>
            </a:r>
            <a:r>
              <a:rPr lang="en-US" b="1" i="1" dirty="0"/>
              <a:t>policy, compliance</a:t>
            </a:r>
            <a:r>
              <a:rPr lang="en-US" i="1" dirty="0"/>
              <a:t>, and </a:t>
            </a:r>
            <a:r>
              <a:rPr lang="en-US" b="1" i="1" dirty="0"/>
              <a:t>liability</a:t>
            </a:r>
            <a:r>
              <a:rPr lang="en-US" dirty="0"/>
              <a:t>. Forest? That’s not a place </a:t>
            </a:r>
            <a:r>
              <a:rPr lang="lv-LV" dirty="0"/>
              <a:t>-</a:t>
            </a:r>
            <a:r>
              <a:rPr lang="en-US" dirty="0"/>
              <a:t> that’s a </a:t>
            </a:r>
            <a:r>
              <a:rPr lang="en-US" b="1" dirty="0"/>
              <a:t>jurisdiction</a:t>
            </a:r>
            <a:r>
              <a:rPr lang="en-US" dirty="0"/>
              <a:t>. The HR guy? He’s not a woodsman; he’s a </a:t>
            </a:r>
            <a:r>
              <a:rPr lang="en-US" b="1" dirty="0"/>
              <a:t>potential risk event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0C557-E413-9991-B45E-01C7B19FA47A}"/>
              </a:ext>
            </a:extLst>
          </p:cNvPr>
          <p:cNvSpPr txBox="1"/>
          <p:nvPr/>
        </p:nvSpPr>
        <p:spPr>
          <a:xfrm>
            <a:off x="822960" y="6114037"/>
            <a:ext cx="10688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Our indicators are doing exactly what they were designed to do </a:t>
            </a:r>
            <a:r>
              <a:rPr lang="lv-LV" i="1" dirty="0"/>
              <a:t>-</a:t>
            </a:r>
            <a:r>
              <a:rPr lang="en-US" i="1" dirty="0"/>
              <a:t> just not for the world we are now entering.</a:t>
            </a:r>
          </a:p>
        </p:txBody>
      </p:sp>
    </p:spTree>
    <p:extLst>
      <p:ext uri="{BB962C8B-B14F-4D97-AF65-F5344CB8AC3E}">
        <p14:creationId xmlns:p14="http://schemas.microsoft.com/office/powerpoint/2010/main" val="77261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37714E-C6C8-8F0B-6354-7EB964809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83" y="0"/>
            <a:ext cx="12213166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4554CB-C96A-70A3-BEDC-A37E2F84FC92}"/>
              </a:ext>
            </a:extLst>
          </p:cNvPr>
          <p:cNvSpPr txBox="1"/>
          <p:nvPr/>
        </p:nvSpPr>
        <p:spPr>
          <a:xfrm>
            <a:off x="2556387" y="5437690"/>
            <a:ext cx="7659329" cy="1107996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lv-LV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.....a</a:t>
            </a:r>
            <a:r>
              <a:rPr lang="en-US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that small clearing between them</a:t>
            </a:r>
            <a:endParaRPr lang="lv-LV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lv-LV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somewhere between the </a:t>
            </a:r>
            <a:r>
              <a:rPr lang="lv-LV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axe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checklist </a:t>
            </a:r>
            <a:r>
              <a:rPr lang="lv-LV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lv-LV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lv-LV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possibility of </a:t>
            </a:r>
            <a:r>
              <a:rPr lang="lv-LV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quietly shivers in the cold</a:t>
            </a:r>
            <a:r>
              <a:rPr lang="lv-LV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2584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0B630-5ADD-9726-42E9-EFA2CCA4E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ABA132-E4FF-F0F5-3660-F3F02EA47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394906"/>
              </p:ext>
            </p:extLst>
          </p:nvPr>
        </p:nvGraphicFramePr>
        <p:xfrm>
          <a:off x="0" y="521909"/>
          <a:ext cx="12192000" cy="476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5223">
                  <a:extLst>
                    <a:ext uri="{9D8B030D-6E8A-4147-A177-3AD203B41FA5}">
                      <a16:colId xmlns:a16="http://schemas.microsoft.com/office/drawing/2014/main" val="981464398"/>
                    </a:ext>
                  </a:extLst>
                </a:gridCol>
                <a:gridCol w="5013960">
                  <a:extLst>
                    <a:ext uri="{9D8B030D-6E8A-4147-A177-3AD203B41FA5}">
                      <a16:colId xmlns:a16="http://schemas.microsoft.com/office/drawing/2014/main" val="4264398021"/>
                    </a:ext>
                  </a:extLst>
                </a:gridCol>
                <a:gridCol w="5212817">
                  <a:extLst>
                    <a:ext uri="{9D8B030D-6E8A-4147-A177-3AD203B41FA5}">
                      <a16:colId xmlns:a16="http://schemas.microsoft.com/office/drawing/2014/main" val="39446451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v-LV" b="1" dirty="0"/>
                        <a:t>Elements</a:t>
                      </a:r>
                      <a:endParaRPr lang="en-US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/>
                        <a:t>Stability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/>
                        <a:t>Permeability</a:t>
                      </a:r>
                      <a:r>
                        <a:rPr lang="lv-LV" dirty="0"/>
                        <a:t> </a:t>
                      </a:r>
                      <a:r>
                        <a:rPr lang="en-US" b="0" dirty="0"/>
                        <a:t>(</a:t>
                      </a:r>
                      <a:r>
                        <a:rPr lang="lv-LV" b="0" dirty="0"/>
                        <a:t>i</a:t>
                      </a:r>
                      <a:r>
                        <a:rPr lang="en-US" b="0" dirty="0" err="1"/>
                        <a:t>ntegration</a:t>
                      </a:r>
                      <a:r>
                        <a:rPr lang="lv-LV" b="0" dirty="0"/>
                        <a:t>, p</a:t>
                      </a:r>
                      <a:r>
                        <a:rPr lang="en-US" b="0" dirty="0" err="1"/>
                        <a:t>orosity</a:t>
                      </a:r>
                      <a:r>
                        <a:rPr lang="lv-LV" b="0" dirty="0"/>
                        <a:t>, reference nodes</a:t>
                      </a:r>
                      <a:r>
                        <a:rPr lang="en-US" b="0" dirty="0"/>
                        <a:t>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625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predictability, </a:t>
                      </a:r>
                      <a:r>
                        <a:rPr lang="en-US" dirty="0" err="1"/>
                        <a:t>procedurality</a:t>
                      </a:r>
                      <a:r>
                        <a:rPr lang="en-US" dirty="0"/>
                        <a:t>, repeatability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collaboration, open boundaries, experimentation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516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Governance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based on structures, regulations, and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based on interaction, coordination, and adaptivity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9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Responsibility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chains are internal, boundaries are 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is shared, boundaries are dynamic and permeable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0936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Competence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skill</a:t>
                      </a:r>
                      <a:r>
                        <a:rPr lang="lv-LV" dirty="0"/>
                        <a:t>s</a:t>
                      </a:r>
                      <a:r>
                        <a:rPr lang="en-US" dirty="0"/>
                        <a:t> in managing internal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skills in networking, contextualization, and configuration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051116"/>
                  </a:ext>
                </a:extLst>
              </a:tr>
              <a:tr h="121510">
                <a:tc>
                  <a:txBody>
                    <a:bodyPr/>
                    <a:lstStyle/>
                    <a:p>
                      <a:r>
                        <a:rPr lang="en-US" b="1" dirty="0"/>
                        <a:t>Orientation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toward institutional resilience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toward participation in the ecosystem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821554"/>
                  </a:ext>
                </a:extLst>
              </a:tr>
              <a:tr h="121510">
                <a:tc>
                  <a:txBody>
                    <a:bodyPr/>
                    <a:lstStyle/>
                    <a:p>
                      <a:r>
                        <a:rPr lang="en-US" b="1" dirty="0"/>
                        <a:t>Time horizon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l</a:t>
                      </a:r>
                      <a:r>
                        <a:rPr lang="en-US" dirty="0" err="1"/>
                        <a:t>ong</a:t>
                      </a:r>
                      <a:r>
                        <a:rPr lang="en-US" dirty="0"/>
                        <a:t>-term continuity, cyclical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s</a:t>
                      </a:r>
                      <a:r>
                        <a:rPr lang="en-US" dirty="0" err="1"/>
                        <a:t>hort</a:t>
                      </a:r>
                      <a:r>
                        <a:rPr lang="en-US" dirty="0"/>
                        <a:t>-to-medium term, opportunity windows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18774"/>
                  </a:ext>
                </a:extLst>
              </a:tr>
              <a:tr h="121510">
                <a:tc>
                  <a:txBody>
                    <a:bodyPr/>
                    <a:lstStyle/>
                    <a:p>
                      <a:r>
                        <a:rPr lang="en-US" b="1" dirty="0" err="1"/>
                        <a:t>Authorisation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f</a:t>
                      </a:r>
                      <a:r>
                        <a:rPr lang="en-US" dirty="0" err="1"/>
                        <a:t>ormal</a:t>
                      </a:r>
                      <a:r>
                        <a:rPr lang="en-US" dirty="0"/>
                        <a:t> mandates, predefined 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t</a:t>
                      </a:r>
                      <a:r>
                        <a:rPr lang="en-US" dirty="0" err="1"/>
                        <a:t>emporary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authorisation</a:t>
                      </a:r>
                      <a:r>
                        <a:rPr lang="en-US" dirty="0"/>
                        <a:t>, delegated mandates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400865"/>
                  </a:ext>
                </a:extLst>
              </a:tr>
              <a:tr h="121510">
                <a:tc>
                  <a:txBody>
                    <a:bodyPr/>
                    <a:lstStyle/>
                    <a:p>
                      <a:r>
                        <a:rPr lang="en-US" b="1" dirty="0"/>
                        <a:t>Risk ownership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i</a:t>
                      </a:r>
                      <a:r>
                        <a:rPr lang="en-US" dirty="0" err="1"/>
                        <a:t>nstitutionally</a:t>
                      </a:r>
                      <a:r>
                        <a:rPr lang="en-US" dirty="0"/>
                        <a:t> distributed, </a:t>
                      </a:r>
                      <a:r>
                        <a:rPr lang="en-US" dirty="0" err="1"/>
                        <a:t>minimised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0" dirty="0"/>
                        <a:t>i</a:t>
                      </a:r>
                      <a:r>
                        <a:rPr lang="en-US" dirty="0" err="1"/>
                        <a:t>nstitutionally</a:t>
                      </a:r>
                      <a:r>
                        <a:rPr lang="en-US" dirty="0"/>
                        <a:t> acknowledged, temporarily carried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956785"/>
                  </a:ext>
                </a:extLst>
              </a:tr>
              <a:tr h="121510">
                <a:tc>
                  <a:txBody>
                    <a:bodyPr/>
                    <a:lstStyle/>
                    <a:p>
                      <a:r>
                        <a:rPr lang="en-US" b="1" dirty="0"/>
                        <a:t>Learning / feedback loop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c</a:t>
                      </a:r>
                      <a:r>
                        <a:rPr lang="en-US" dirty="0" err="1"/>
                        <a:t>odification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standardisation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e</a:t>
                      </a:r>
                      <a:r>
                        <a:rPr lang="en-US" dirty="0" err="1"/>
                        <a:t>xploration</a:t>
                      </a:r>
                      <a:r>
                        <a:rPr lang="en-US" dirty="0"/>
                        <a:t>, extraction of learning for </a:t>
                      </a:r>
                      <a:r>
                        <a:rPr lang="en-US" dirty="0" err="1"/>
                        <a:t>institutionalisation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82955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41CEFDD-70F2-6EF5-646B-F6DF9E16E7A5}"/>
              </a:ext>
            </a:extLst>
          </p:cNvPr>
          <p:cNvSpPr txBox="1"/>
          <p:nvPr/>
        </p:nvSpPr>
        <p:spPr>
          <a:xfrm>
            <a:off x="0" y="0"/>
            <a:ext cx="7879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Two </a:t>
            </a:r>
            <a:r>
              <a:rPr lang="lv-LV" sz="2800" b="1" dirty="0"/>
              <a:t>o</a:t>
            </a:r>
            <a:r>
              <a:rPr lang="en-US" sz="2800" b="1" dirty="0" err="1"/>
              <a:t>rganizational</a:t>
            </a:r>
            <a:r>
              <a:rPr lang="en-US" sz="2800" b="1" dirty="0"/>
              <a:t> </a:t>
            </a:r>
            <a:r>
              <a:rPr lang="lv-LV" sz="2800" b="1" dirty="0"/>
              <a:t>l</a:t>
            </a:r>
            <a:r>
              <a:rPr lang="en-US" sz="2800" b="1" dirty="0" err="1"/>
              <a:t>ogics</a:t>
            </a:r>
            <a:r>
              <a:rPr lang="en-US" sz="2800" b="1" dirty="0"/>
              <a:t> </a:t>
            </a:r>
            <a:r>
              <a:rPr lang="lv-LV" sz="2800" b="1" dirty="0"/>
              <a:t>w</a:t>
            </a:r>
            <a:r>
              <a:rPr lang="en-US" sz="2800" b="1" dirty="0" err="1"/>
              <a:t>ithin</a:t>
            </a:r>
            <a:r>
              <a:rPr lang="en-US" sz="2800" b="1" dirty="0"/>
              <a:t> the </a:t>
            </a:r>
            <a:r>
              <a:rPr lang="lv-LV" sz="2800" b="1" dirty="0"/>
              <a:t>s</a:t>
            </a:r>
            <a:r>
              <a:rPr lang="en-US" sz="2800" b="1" dirty="0" err="1"/>
              <a:t>ystem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A60C3-21A7-0C56-1048-C1901CD20FE6}"/>
              </a:ext>
            </a:extLst>
          </p:cNvPr>
          <p:cNvSpPr txBox="1"/>
          <p:nvPr/>
        </p:nvSpPr>
        <p:spPr>
          <a:xfrm>
            <a:off x="153137" y="6208967"/>
            <a:ext cx="11474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Both logics are essential for the long-term development</a:t>
            </a:r>
            <a:r>
              <a:rPr lang="lv-LV" dirty="0"/>
              <a:t>-</a:t>
            </a:r>
            <a:r>
              <a:rPr lang="en-US" dirty="0"/>
              <a:t> the challenge is managing the transition between them.</a:t>
            </a:r>
            <a:br>
              <a:rPr lang="en-US" dirty="0"/>
            </a:br>
            <a:r>
              <a:rPr lang="en-US" dirty="0"/>
              <a:t>If the transition is structured, it becomes possible to </a:t>
            </a:r>
            <a:r>
              <a:rPr lang="lv-LV" dirty="0"/>
              <a:t>augment the </a:t>
            </a:r>
            <a:r>
              <a:rPr lang="en-US" b="1" dirty="0"/>
              <a:t>risk management </a:t>
            </a:r>
            <a:r>
              <a:rPr lang="en-US" dirty="0"/>
              <a:t>to </a:t>
            </a:r>
            <a:r>
              <a:rPr lang="lv-LV" b="1" dirty="0"/>
              <a:t>opportunity</a:t>
            </a:r>
            <a:r>
              <a:rPr lang="en-US" b="1" dirty="0"/>
              <a:t> management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E97D4-188A-DE49-3F3E-364DBD1BA691}"/>
              </a:ext>
            </a:extLst>
          </p:cNvPr>
          <p:cNvSpPr txBox="1"/>
          <p:nvPr/>
        </p:nvSpPr>
        <p:spPr>
          <a:xfrm>
            <a:off x="153137" y="5285637"/>
            <a:ext cx="11642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logic of stability </a:t>
            </a:r>
            <a:r>
              <a:rPr lang="en-US" dirty="0"/>
              <a:t>does not need to be dismantled </a:t>
            </a:r>
            <a:r>
              <a:rPr lang="lv-LV" dirty="0"/>
              <a:t>-</a:t>
            </a:r>
            <a:r>
              <a:rPr lang="en-US" b="1" dirty="0"/>
              <a:t>it is our foundation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/>
              <a:t>logic of permeability </a:t>
            </a:r>
            <a:r>
              <a:rPr lang="en-US" dirty="0"/>
              <a:t>is not its opposite </a:t>
            </a:r>
            <a:r>
              <a:rPr lang="lv-LV" dirty="0"/>
              <a:t>-</a:t>
            </a:r>
            <a:r>
              <a:rPr lang="en-US" dirty="0"/>
              <a:t> it is our </a:t>
            </a:r>
            <a:r>
              <a:rPr lang="en-US" b="1" dirty="0"/>
              <a:t>capacity to participate in the </a:t>
            </a:r>
            <a:r>
              <a:rPr lang="lv-LV" b="1" dirty="0"/>
              <a:t>changing </a:t>
            </a:r>
            <a:r>
              <a:rPr lang="en-US" b="1" dirty="0"/>
              <a:t>European </a:t>
            </a:r>
            <a:r>
              <a:rPr lang="lv-LV" b="1" dirty="0"/>
              <a:t>education and research</a:t>
            </a:r>
            <a:r>
              <a:rPr lang="en-US" b="1" dirty="0"/>
              <a:t> ecosystem</a:t>
            </a:r>
            <a:r>
              <a:rPr lang="en-US" dirty="0"/>
              <a:t>.</a:t>
            </a:r>
            <a:r>
              <a:rPr lang="lv-LV" dirty="0"/>
              <a:t> Capacity</a:t>
            </a:r>
            <a:r>
              <a:rPr lang="en-US" dirty="0"/>
              <a:t> without a metric </a:t>
            </a:r>
            <a:r>
              <a:rPr lang="lv-LV" dirty="0"/>
              <a:t>that can measure it </a:t>
            </a:r>
            <a:r>
              <a:rPr lang="en-US" b="1" dirty="0"/>
              <a:t>appears as cost</a:t>
            </a:r>
            <a:r>
              <a:rPr lang="lv-LV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70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0DF6A6-C558-B042-E8B5-493511BAA592}"/>
              </a:ext>
            </a:extLst>
          </p:cNvPr>
          <p:cNvSpPr txBox="1"/>
          <p:nvPr/>
        </p:nvSpPr>
        <p:spPr>
          <a:xfrm>
            <a:off x="482764" y="2977271"/>
            <a:ext cx="11561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Where is Europe already operating in a future that our institutions are structurally unable to enter?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1E452-0BA0-25A9-BBA7-E42C00681681}"/>
              </a:ext>
            </a:extLst>
          </p:cNvPr>
          <p:cNvSpPr txBox="1"/>
          <p:nvPr/>
        </p:nvSpPr>
        <p:spPr>
          <a:xfrm>
            <a:off x="482764" y="3762887"/>
            <a:ext cx="118085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What is the greater institutional risk : acting without full clarity, or remaining structurally unable to act?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63897A-4AEE-2F65-9E89-5B7ECA482961}"/>
              </a:ext>
            </a:extLst>
          </p:cNvPr>
          <p:cNvSpPr txBox="1"/>
          <p:nvPr/>
        </p:nvSpPr>
        <p:spPr>
          <a:xfrm>
            <a:off x="482764" y="1483768"/>
            <a:ext cx="9270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Where do we still confuse </a:t>
            </a:r>
            <a:r>
              <a:rPr lang="lv-LV" sz="2000" b="1" dirty="0"/>
              <a:t>«</a:t>
            </a:r>
            <a:r>
              <a:rPr lang="en-US" sz="2000" b="1" dirty="0"/>
              <a:t>unfamiliar</a:t>
            </a:r>
            <a:r>
              <a:rPr lang="lv-LV" sz="2000" b="1" dirty="0"/>
              <a:t>»</a:t>
            </a:r>
            <a:r>
              <a:rPr lang="en-US" sz="2000" b="1" dirty="0"/>
              <a:t> with </a:t>
            </a:r>
            <a:r>
              <a:rPr lang="lv-LV" sz="2000" b="1" dirty="0"/>
              <a:t>«</a:t>
            </a:r>
            <a:r>
              <a:rPr lang="en-US" sz="2000" b="1" dirty="0"/>
              <a:t>unsafe</a:t>
            </a:r>
            <a:r>
              <a:rPr lang="lv-LV" sz="2000" b="1" dirty="0"/>
              <a:t>»</a:t>
            </a:r>
            <a:r>
              <a:rPr lang="en-US" sz="2000" b="1" dirty="0"/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08EE8E-CFD1-5BD5-D66D-901E53E90E5A}"/>
              </a:ext>
            </a:extLst>
          </p:cNvPr>
          <p:cNvSpPr txBox="1"/>
          <p:nvPr/>
        </p:nvSpPr>
        <p:spPr>
          <a:xfrm>
            <a:off x="482764" y="2191655"/>
            <a:ext cx="11561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What competencies enable innovation, but are invisible in our </a:t>
            </a:r>
            <a:r>
              <a:rPr lang="lv-LV" sz="2000" b="1" dirty="0"/>
              <a:t>performance assessment</a:t>
            </a:r>
            <a:r>
              <a:rPr lang="en-US" sz="2000" b="1" dirty="0"/>
              <a:t> systems?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FAE7D9-ADAD-0587-5C68-43E4D2342A60}"/>
              </a:ext>
            </a:extLst>
          </p:cNvPr>
          <p:cNvSpPr txBox="1"/>
          <p:nvPr/>
        </p:nvSpPr>
        <p:spPr>
          <a:xfrm>
            <a:off x="482764" y="591216"/>
            <a:ext cx="6145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200" b="1" dirty="0"/>
              <a:t>Discussion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371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21790-EFF9-5D1F-8F3E-A3DC6B02A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9EDC41C4-65A7-FBA0-1EA3-92DDC582EC03}"/>
              </a:ext>
            </a:extLst>
          </p:cNvPr>
          <p:cNvSpPr txBox="1"/>
          <p:nvPr/>
        </p:nvSpPr>
        <p:spPr>
          <a:xfrm>
            <a:off x="482764" y="1483768"/>
            <a:ext cx="9270836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000" dirty="0"/>
              <a:t>Presentation contains AI generated images and AI improved text</a:t>
            </a:r>
          </a:p>
          <a:p>
            <a:endParaRPr lang="lv-LV" sz="2000" dirty="0"/>
          </a:p>
          <a:p>
            <a:r>
              <a:rPr lang="lv-LV" sz="2000" dirty="0"/>
              <a:t>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hlinkClick r:id="rId2"/>
              </a:rPr>
              <a:t>https://preview.redd.it/jzrip34i4m681.jpg?width=500&amp;format=pjpg&amp;auto=webp&amp;s=32a1e9406270bd9929a843c168556f86b07fbecb</a:t>
            </a:r>
            <a:endParaRPr lang="lv-LV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hlinkClick r:id="rId3"/>
              </a:rPr>
              <a:t>https://static.wikia.nocookie.net/gameofthrones/images/0/02/GOTITE304.jpg/revision/latest/scale-to-width-down/1000?cb=20231226033703</a:t>
            </a:r>
            <a:endParaRPr lang="lv-LV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hlinkClick r:id="rId4"/>
              </a:rPr>
              <a:t>https://44.media.tumblr.com/c0b7f6ab19369451caeec949093768d5/tumblr_ppzdu2vAIX1sjezeoo8_500.gif</a:t>
            </a:r>
            <a:endParaRPr lang="lv-LV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hlinkClick r:id="rId5"/>
              </a:rPr>
              <a:t>https://static.wikia.nocookie.net/gameofthrones/images/e/ee/409_Schlacht_um_die_Schwarze_Festung.jpg/revision/latest/scale-to-width-down/1000?cb=20150623172029&amp;path-prefix=de</a:t>
            </a:r>
            <a:endParaRPr lang="lv-LV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hlinkClick r:id="rId6"/>
              </a:rPr>
              <a:t>https://images.steamusercontent.com/ugc/101728956004454968/DD351C9B2760DD2CA438A83B42F5D8CF83768FE7/?imw=268&amp;imh=268&amp;ima=fit&amp;impolicy=Letterbox&amp;imcolor=%23000000&amp;letterbox=true</a:t>
            </a:r>
            <a:endParaRPr lang="lv-LV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24745B-FC71-1BE1-93D8-92AE668178F2}"/>
              </a:ext>
            </a:extLst>
          </p:cNvPr>
          <p:cNvSpPr txBox="1"/>
          <p:nvPr/>
        </p:nvSpPr>
        <p:spPr>
          <a:xfrm>
            <a:off x="482764" y="591216"/>
            <a:ext cx="6145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200" b="1" dirty="0"/>
              <a:t>Referencess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476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02BED-7B0F-9A95-3031-FEC6BB69E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564" y="1842929"/>
            <a:ext cx="3661236" cy="3172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9A69E7-2DEE-E856-7F6C-EDF751C3D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1842929"/>
            <a:ext cx="6563045" cy="31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1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0E215D-5FF8-DA67-3479-522B2297FF52}"/>
              </a:ext>
            </a:extLst>
          </p:cNvPr>
          <p:cNvSpPr txBox="1"/>
          <p:nvPr/>
        </p:nvSpPr>
        <p:spPr>
          <a:xfrm>
            <a:off x="2969342" y="1490008"/>
            <a:ext cx="6096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Universities are increasingly asked to demonstrate future readiness </a:t>
            </a:r>
            <a:r>
              <a:rPr lang="lv-LV" sz="3000" dirty="0"/>
              <a:t>while accountability procedures still rely on</a:t>
            </a:r>
            <a:r>
              <a:rPr lang="en-US" sz="3000" dirty="0"/>
              <a:t> indicators designed to validate past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091DA-39C3-69ED-6AC0-FC3AEE68B502}"/>
              </a:ext>
            </a:extLst>
          </p:cNvPr>
          <p:cNvSpPr txBox="1"/>
          <p:nvPr/>
        </p:nvSpPr>
        <p:spPr>
          <a:xfrm>
            <a:off x="3048000" y="4340275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lv-LV" sz="3000" dirty="0"/>
              <a:t>A</a:t>
            </a:r>
            <a:r>
              <a:rPr lang="en-US" sz="3000" dirty="0" err="1"/>
              <a:t>lliances</a:t>
            </a:r>
            <a:r>
              <a:rPr lang="en-US" sz="3000" dirty="0"/>
              <a:t> </a:t>
            </a:r>
            <a:r>
              <a:rPr lang="lv-LV" sz="3000" dirty="0"/>
              <a:t>is t</a:t>
            </a:r>
            <a:r>
              <a:rPr lang="en-US" sz="3000" dirty="0"/>
              <a:t>he place where this mismatch </a:t>
            </a:r>
            <a:r>
              <a:rPr lang="lv-LV" sz="3000" dirty="0"/>
              <a:t>can be observed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7132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A7B069-F935-0C0B-F95E-E119F90D9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739863"/>
              </p:ext>
            </p:extLst>
          </p:nvPr>
        </p:nvGraphicFramePr>
        <p:xfrm>
          <a:off x="255639" y="88490"/>
          <a:ext cx="11749552" cy="657894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900516">
                  <a:extLst>
                    <a:ext uri="{9D8B030D-6E8A-4147-A177-3AD203B41FA5}">
                      <a16:colId xmlns:a16="http://schemas.microsoft.com/office/drawing/2014/main" val="4149412763"/>
                    </a:ext>
                  </a:extLst>
                </a:gridCol>
                <a:gridCol w="2644877">
                  <a:extLst>
                    <a:ext uri="{9D8B030D-6E8A-4147-A177-3AD203B41FA5}">
                      <a16:colId xmlns:a16="http://schemas.microsoft.com/office/drawing/2014/main" val="1281071738"/>
                    </a:ext>
                  </a:extLst>
                </a:gridCol>
                <a:gridCol w="2576052">
                  <a:extLst>
                    <a:ext uri="{9D8B030D-6E8A-4147-A177-3AD203B41FA5}">
                      <a16:colId xmlns:a16="http://schemas.microsoft.com/office/drawing/2014/main" val="2895376989"/>
                    </a:ext>
                  </a:extLst>
                </a:gridCol>
                <a:gridCol w="3628107">
                  <a:extLst>
                    <a:ext uri="{9D8B030D-6E8A-4147-A177-3AD203B41FA5}">
                      <a16:colId xmlns:a16="http://schemas.microsoft.com/office/drawing/2014/main" val="988122056"/>
                    </a:ext>
                  </a:extLst>
                </a:gridCol>
              </a:tblGrid>
              <a:tr h="934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/>
                        <a:t>Ecosystem actor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/>
                        <a:t>What they do well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/>
                        <a:t>Structural limitation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lv-LV" sz="2000" b="1" dirty="0"/>
                        <a:t>I</a:t>
                      </a:r>
                      <a:r>
                        <a:rPr lang="en-US" sz="2000" b="1" dirty="0" err="1"/>
                        <a:t>nnovation</a:t>
                      </a:r>
                      <a:r>
                        <a:rPr lang="en-US" sz="2000" b="1" dirty="0"/>
                        <a:t> transfer</a:t>
                      </a:r>
                    </a:p>
                  </a:txBody>
                  <a:tcPr marL="64945" marR="64945" marT="32473" marB="32473" anchor="ctr"/>
                </a:tc>
                <a:extLst>
                  <a:ext uri="{0D108BD9-81ED-4DB2-BD59-A6C34878D82A}">
                    <a16:rowId xmlns:a16="http://schemas.microsoft.com/office/drawing/2014/main" val="1581330947"/>
                  </a:ext>
                </a:extLst>
              </a:tr>
              <a:tr h="934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i="1" dirty="0"/>
                        <a:t>Projects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dirty="0"/>
                        <a:t>Introduce novelty; test ideas under uncertainty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dirty="0"/>
                        <a:t>Time-limited; scoped to deliverables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dirty="0"/>
                        <a:t>Innovation remains episodic and exits when funding ends</a:t>
                      </a:r>
                    </a:p>
                  </a:txBody>
                  <a:tcPr marL="64945" marR="64945" marT="32473" marB="32473" anchor="ctr"/>
                </a:tc>
                <a:extLst>
                  <a:ext uri="{0D108BD9-81ED-4DB2-BD59-A6C34878D82A}">
                    <a16:rowId xmlns:a16="http://schemas.microsoft.com/office/drawing/2014/main" val="358598614"/>
                  </a:ext>
                </a:extLst>
              </a:tr>
              <a:tr h="934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i="1" dirty="0"/>
                        <a:t>Individual boundary spanners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dirty="0"/>
                        <a:t>Translate, connect, unblock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dirty="0"/>
                        <a:t>Reliant on personal capacity; tacit knowledge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dirty="0"/>
                        <a:t>Innovation remains person-dependent and fragile</a:t>
                      </a:r>
                    </a:p>
                  </a:txBody>
                  <a:tcPr marL="64945" marR="64945" marT="32473" marB="32473" anchor="ctr"/>
                </a:tc>
                <a:extLst>
                  <a:ext uri="{0D108BD9-81ED-4DB2-BD59-A6C34878D82A}">
                    <a16:rowId xmlns:a16="http://schemas.microsoft.com/office/drawing/2014/main" val="3926804106"/>
                  </a:ext>
                </a:extLst>
              </a:tr>
              <a:tr h="934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i="1" dirty="0"/>
                        <a:t>External partners (industry, NGOs, regions)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dirty="0"/>
                        <a:t>Pull relevance; create demand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dirty="0"/>
                        <a:t>No authority over university structures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/>
                        <a:t>Innovation pressure exists, but absorption capacity is missing</a:t>
                      </a:r>
                    </a:p>
                  </a:txBody>
                  <a:tcPr marL="64945" marR="64945" marT="32473" marB="32473" anchor="ctr"/>
                </a:tc>
                <a:extLst>
                  <a:ext uri="{0D108BD9-81ED-4DB2-BD59-A6C34878D82A}">
                    <a16:rowId xmlns:a16="http://schemas.microsoft.com/office/drawing/2014/main" val="3672049492"/>
                  </a:ext>
                </a:extLst>
              </a:tr>
              <a:tr h="6438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i="1"/>
                        <a:t>Policy frameworks (EU, national)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dirty="0"/>
                        <a:t>Set direction; define values and incentives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dirty="0"/>
                        <a:t>Abstract; unevenly implemented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dirty="0"/>
                        <a:t>Innovation is </a:t>
                      </a:r>
                      <a:r>
                        <a:rPr lang="en-US" sz="2000" b="0" dirty="0" err="1"/>
                        <a:t>signalled</a:t>
                      </a:r>
                      <a:r>
                        <a:rPr lang="en-US" sz="2000" b="0" dirty="0"/>
                        <a:t>, not </a:t>
                      </a:r>
                      <a:r>
                        <a:rPr lang="en-US" sz="2000" b="0" dirty="0" err="1"/>
                        <a:t>operationalised</a:t>
                      </a:r>
                      <a:endParaRPr lang="en-US" sz="2000" b="0" dirty="0"/>
                    </a:p>
                  </a:txBody>
                  <a:tcPr marL="64945" marR="64945" marT="32473" marB="32473" anchor="ctr"/>
                </a:tc>
                <a:extLst>
                  <a:ext uri="{0D108BD9-81ED-4DB2-BD59-A6C34878D82A}">
                    <a16:rowId xmlns:a16="http://schemas.microsoft.com/office/drawing/2014/main" val="172036661"/>
                  </a:ext>
                </a:extLst>
              </a:tr>
              <a:tr h="7919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i="1" dirty="0"/>
                        <a:t>Internal university units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dirty="0"/>
                        <a:t>Ensure continuity and legitimacy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dirty="0" err="1"/>
                        <a:t>Optimised</a:t>
                      </a:r>
                      <a:r>
                        <a:rPr lang="en-US" sz="2000" b="0" dirty="0"/>
                        <a:t> for stability, not change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dirty="0"/>
                        <a:t>Innovation is admitted as exception, not capability</a:t>
                      </a:r>
                    </a:p>
                  </a:txBody>
                  <a:tcPr marL="64945" marR="64945" marT="32473" marB="32473" anchor="ctr"/>
                </a:tc>
                <a:extLst>
                  <a:ext uri="{0D108BD9-81ED-4DB2-BD59-A6C34878D82A}">
                    <a16:rowId xmlns:a16="http://schemas.microsoft.com/office/drawing/2014/main" val="2006075920"/>
                  </a:ext>
                </a:extLst>
              </a:tr>
              <a:tr h="12257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i="1" dirty="0"/>
                        <a:t>Alliances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dirty="0"/>
                        <a:t>Compare systems; distribute risk; persist over time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dirty="0"/>
                        <a:t>Partial authority; coordination cost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lv-LV" sz="2000" b="1" dirty="0"/>
                        <a:t>Innovation transfer supported by alliance being a safe space</a:t>
                      </a:r>
                      <a:r>
                        <a:rPr lang="en-US" sz="2000" b="1" dirty="0"/>
                        <a:t> combining reach, legitimacy, continuity, and comparison</a:t>
                      </a:r>
                    </a:p>
                  </a:txBody>
                  <a:tcPr marL="64945" marR="64945" marT="32473" marB="32473" anchor="ctr"/>
                </a:tc>
                <a:extLst>
                  <a:ext uri="{0D108BD9-81ED-4DB2-BD59-A6C34878D82A}">
                    <a16:rowId xmlns:a16="http://schemas.microsoft.com/office/drawing/2014/main" val="217933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87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7733648-047E-F094-6BC9-B5743497145B}"/>
              </a:ext>
            </a:extLst>
          </p:cNvPr>
          <p:cNvGrpSpPr/>
          <p:nvPr/>
        </p:nvGrpSpPr>
        <p:grpSpPr>
          <a:xfrm>
            <a:off x="1620306" y="355464"/>
            <a:ext cx="3032216" cy="4351364"/>
            <a:chOff x="1523458" y="810821"/>
            <a:chExt cx="3032216" cy="435136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F71EBF0-41B6-609F-AC17-AED346F67613}"/>
                </a:ext>
              </a:extLst>
            </p:cNvPr>
            <p:cNvSpPr txBox="1"/>
            <p:nvPr/>
          </p:nvSpPr>
          <p:spPr>
            <a:xfrm>
              <a:off x="1523458" y="1992086"/>
              <a:ext cx="3032216" cy="3170099"/>
            </a:xfrm>
            <a:prstGeom prst="rect">
              <a:avLst/>
            </a:prstGeom>
            <a:solidFill>
              <a:srgbClr val="00A3DB">
                <a:alpha val="23000"/>
              </a:srgb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lv-LV" b="1" dirty="0"/>
            </a:p>
            <a:p>
              <a:pPr algn="ctr"/>
              <a:endParaRPr lang="lv-LV" b="1" dirty="0"/>
            </a:p>
            <a:p>
              <a:pPr algn="ctr"/>
              <a:endParaRPr lang="lv-LV" b="1" dirty="0"/>
            </a:p>
            <a:p>
              <a:pPr algn="ctr"/>
              <a:endParaRPr lang="lv-LV" b="1" dirty="0"/>
            </a:p>
            <a:p>
              <a:pPr algn="ctr"/>
              <a:r>
                <a:rPr lang="lv-LV" sz="2800" b="1" dirty="0"/>
                <a:t>UNIVERSITY</a:t>
              </a:r>
            </a:p>
            <a:p>
              <a:pPr algn="ctr"/>
              <a:endParaRPr lang="lv-LV" sz="3200" b="1" dirty="0"/>
            </a:p>
            <a:p>
              <a:pPr algn="ctr"/>
              <a:endParaRPr lang="lv-LV" sz="3200" b="1" dirty="0"/>
            </a:p>
            <a:p>
              <a:pPr algn="ctr"/>
              <a:endParaRPr lang="en-US" sz="3200" b="1" dirty="0"/>
            </a:p>
          </p:txBody>
        </p:sp>
        <p:sp>
          <p:nvSpPr>
            <p:cNvPr id="3" name="Smiley Face 2">
              <a:extLst>
                <a:ext uri="{FF2B5EF4-FFF2-40B4-BE49-F238E27FC236}">
                  <a16:creationId xmlns:a16="http://schemas.microsoft.com/office/drawing/2014/main" id="{FCB49F34-9C1D-79EF-331A-8C451EDB3F28}"/>
                </a:ext>
              </a:extLst>
            </p:cNvPr>
            <p:cNvSpPr/>
            <p:nvPr/>
          </p:nvSpPr>
          <p:spPr>
            <a:xfrm>
              <a:off x="4163789" y="2250987"/>
              <a:ext cx="391885" cy="391886"/>
            </a:xfrm>
            <a:prstGeom prst="smileyFac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iley Face 3">
              <a:extLst>
                <a:ext uri="{FF2B5EF4-FFF2-40B4-BE49-F238E27FC236}">
                  <a16:creationId xmlns:a16="http://schemas.microsoft.com/office/drawing/2014/main" id="{07ADE1FE-0615-2437-04C4-28577FB00237}"/>
                </a:ext>
              </a:extLst>
            </p:cNvPr>
            <p:cNvSpPr/>
            <p:nvPr/>
          </p:nvSpPr>
          <p:spPr>
            <a:xfrm>
              <a:off x="4163789" y="2901774"/>
              <a:ext cx="391885" cy="391886"/>
            </a:xfrm>
            <a:prstGeom prst="smileyFac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iley Face 4">
              <a:extLst>
                <a:ext uri="{FF2B5EF4-FFF2-40B4-BE49-F238E27FC236}">
                  <a16:creationId xmlns:a16="http://schemas.microsoft.com/office/drawing/2014/main" id="{48933B71-C69B-D1E6-A2FF-3C5B5FED5668}"/>
                </a:ext>
              </a:extLst>
            </p:cNvPr>
            <p:cNvSpPr/>
            <p:nvPr/>
          </p:nvSpPr>
          <p:spPr>
            <a:xfrm>
              <a:off x="4163789" y="3509465"/>
              <a:ext cx="391885" cy="391886"/>
            </a:xfrm>
            <a:prstGeom prst="smileyFac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iley Face 5">
              <a:extLst>
                <a:ext uri="{FF2B5EF4-FFF2-40B4-BE49-F238E27FC236}">
                  <a16:creationId xmlns:a16="http://schemas.microsoft.com/office/drawing/2014/main" id="{24C8E8A9-8B77-6A46-F2C2-028AF8D2A84D}"/>
                </a:ext>
              </a:extLst>
            </p:cNvPr>
            <p:cNvSpPr/>
            <p:nvPr/>
          </p:nvSpPr>
          <p:spPr>
            <a:xfrm>
              <a:off x="4163789" y="4117157"/>
              <a:ext cx="391885" cy="391886"/>
            </a:xfrm>
            <a:prstGeom prst="smileyFac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iley Face 6">
              <a:extLst>
                <a:ext uri="{FF2B5EF4-FFF2-40B4-BE49-F238E27FC236}">
                  <a16:creationId xmlns:a16="http://schemas.microsoft.com/office/drawing/2014/main" id="{9F24E2F7-B519-735A-708F-B458BD660F1D}"/>
                </a:ext>
              </a:extLst>
            </p:cNvPr>
            <p:cNvSpPr/>
            <p:nvPr/>
          </p:nvSpPr>
          <p:spPr>
            <a:xfrm>
              <a:off x="4163788" y="4681081"/>
              <a:ext cx="391885" cy="391886"/>
            </a:xfrm>
            <a:prstGeom prst="smileyFac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03D14B-5D8D-5182-2BBB-D449C41A8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7486" y="810821"/>
              <a:ext cx="1324160" cy="1181265"/>
            </a:xfrm>
            <a:prstGeom prst="rect">
              <a:avLst/>
            </a:prstGeom>
          </p:spPr>
        </p:pic>
      </p:grp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A34CA67D-8145-6A46-E47D-700CBADAA5BB}"/>
              </a:ext>
            </a:extLst>
          </p:cNvPr>
          <p:cNvSpPr/>
          <p:nvPr/>
        </p:nvSpPr>
        <p:spPr>
          <a:xfrm>
            <a:off x="208394" y="4789648"/>
            <a:ext cx="5021973" cy="1213943"/>
          </a:xfrm>
          <a:prstGeom prst="cloudCallout">
            <a:avLst>
              <a:gd name="adj1" fmla="val 29685"/>
              <a:gd name="adj2" fmla="val -9178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802124-503C-D5BC-2F78-43BAC285583D}"/>
              </a:ext>
            </a:extLst>
          </p:cNvPr>
          <p:cNvSpPr txBox="1"/>
          <p:nvPr/>
        </p:nvSpPr>
        <p:spPr>
          <a:xfrm>
            <a:off x="1026673" y="5059661"/>
            <a:ext cx="32339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400" dirty="0"/>
              <a:t>Why should I? I can do everything at my university,in my language.....</a:t>
            </a:r>
            <a:endParaRPr lang="en-US" sz="13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F30BD7-9A11-C965-E0E2-33C016C482FA}"/>
              </a:ext>
            </a:extLst>
          </p:cNvPr>
          <p:cNvGrpSpPr/>
          <p:nvPr/>
        </p:nvGrpSpPr>
        <p:grpSpPr>
          <a:xfrm>
            <a:off x="3955809" y="152259"/>
            <a:ext cx="3032216" cy="1079447"/>
            <a:chOff x="3955809" y="152259"/>
            <a:chExt cx="3032216" cy="1079447"/>
          </a:xfrm>
        </p:grpSpPr>
        <p:sp>
          <p:nvSpPr>
            <p:cNvPr id="18" name="Speech Bubble: Rectangle 17">
              <a:extLst>
                <a:ext uri="{FF2B5EF4-FFF2-40B4-BE49-F238E27FC236}">
                  <a16:creationId xmlns:a16="http://schemas.microsoft.com/office/drawing/2014/main" id="{6974D121-AFB0-D217-2478-EDE4EBF6DE66}"/>
                </a:ext>
              </a:extLst>
            </p:cNvPr>
            <p:cNvSpPr/>
            <p:nvPr/>
          </p:nvSpPr>
          <p:spPr>
            <a:xfrm>
              <a:off x="3955809" y="152259"/>
              <a:ext cx="3032215" cy="1079447"/>
            </a:xfrm>
            <a:prstGeom prst="wedgeRectCallout">
              <a:avLst>
                <a:gd name="adj1" fmla="val -77340"/>
                <a:gd name="adj2" fmla="val 10731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209ED5F-6F9D-A777-2F98-1F15D780848B}"/>
                </a:ext>
              </a:extLst>
            </p:cNvPr>
            <p:cNvSpPr txBox="1"/>
            <p:nvPr/>
          </p:nvSpPr>
          <p:spPr>
            <a:xfrm>
              <a:off x="3955809" y="215707"/>
              <a:ext cx="30322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2000" dirty="0"/>
                <a:t>Please cooperate with people outside the university</a:t>
              </a:r>
              <a:endParaRPr lang="en-US" sz="20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98C915D-B987-5DB0-8ACC-C25DB4BC1648}"/>
              </a:ext>
            </a:extLst>
          </p:cNvPr>
          <p:cNvSpPr txBox="1"/>
          <p:nvPr/>
        </p:nvSpPr>
        <p:spPr>
          <a:xfrm>
            <a:off x="5230367" y="3475262"/>
            <a:ext cx="6655269" cy="183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/>
              <a:t>When innovation cannot yet be expressed through existing </a:t>
            </a:r>
            <a:r>
              <a:rPr lang="lv-LV" sz="2000" dirty="0"/>
              <a:t>performance frameworks</a:t>
            </a:r>
            <a:r>
              <a:rPr lang="en-US" sz="2000" dirty="0"/>
              <a:t>, the system lacks the channels to absorb it.</a:t>
            </a:r>
            <a:endParaRPr lang="lv-LV" sz="20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/>
              <a:t>What cannot be measured inside the legacy system is treated as a risk.</a:t>
            </a:r>
            <a:endParaRPr lang="lv-LV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243E07-840F-5392-928E-81A23980898C}"/>
              </a:ext>
            </a:extLst>
          </p:cNvPr>
          <p:cNvSpPr txBox="1"/>
          <p:nvPr/>
        </p:nvSpPr>
        <p:spPr>
          <a:xfrm>
            <a:off x="5473130" y="5452573"/>
            <a:ext cx="6169742" cy="738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2000" dirty="0"/>
              <a:t>-&gt; </a:t>
            </a:r>
            <a:r>
              <a:rPr lang="en-US" sz="2000" dirty="0"/>
              <a:t>the task is to increase the system’s </a:t>
            </a:r>
            <a:r>
              <a:rPr lang="en-US" sz="2000" b="1" dirty="0"/>
              <a:t>permeability</a:t>
            </a:r>
            <a:r>
              <a:rPr lang="en-US" sz="2000" dirty="0"/>
              <a:t> so that innovations can be absorbed organically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9D9C89-5122-ACE1-6703-218BF83C0243}"/>
              </a:ext>
            </a:extLst>
          </p:cNvPr>
          <p:cNvSpPr/>
          <p:nvPr/>
        </p:nvSpPr>
        <p:spPr>
          <a:xfrm>
            <a:off x="2794000" y="1003300"/>
            <a:ext cx="647700" cy="33815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649DF5-0B01-3198-E023-2EE839E7C7CB}"/>
              </a:ext>
            </a:extLst>
          </p:cNvPr>
          <p:cNvSpPr/>
          <p:nvPr/>
        </p:nvSpPr>
        <p:spPr>
          <a:xfrm>
            <a:off x="9191297" y="0"/>
            <a:ext cx="3032215" cy="15177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F4AFAF4-E134-4B95-F83A-7026DDCC791A}"/>
              </a:ext>
            </a:extLst>
          </p:cNvPr>
          <p:cNvGrpSpPr/>
          <p:nvPr/>
        </p:nvGrpSpPr>
        <p:grpSpPr>
          <a:xfrm>
            <a:off x="4260636" y="1791178"/>
            <a:ext cx="804414" cy="391886"/>
            <a:chOff x="4260636" y="1791178"/>
            <a:chExt cx="804414" cy="39188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3" name="Smiley Face 22">
              <a:extLst>
                <a:ext uri="{FF2B5EF4-FFF2-40B4-BE49-F238E27FC236}">
                  <a16:creationId xmlns:a16="http://schemas.microsoft.com/office/drawing/2014/main" id="{400E15FC-1FE2-D346-0F07-BEB80DEC6D18}"/>
                </a:ext>
              </a:extLst>
            </p:cNvPr>
            <p:cNvSpPr/>
            <p:nvPr/>
          </p:nvSpPr>
          <p:spPr>
            <a:xfrm>
              <a:off x="4260636" y="1791178"/>
              <a:ext cx="391885" cy="391886"/>
            </a:xfrm>
            <a:prstGeom prst="smileyFac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A79D430-B1BC-5CCD-A1B8-A826D2A927C7}"/>
                </a:ext>
              </a:extLst>
            </p:cNvPr>
            <p:cNvGrpSpPr/>
            <p:nvPr/>
          </p:nvGrpSpPr>
          <p:grpSpPr>
            <a:xfrm>
              <a:off x="4658000" y="1896510"/>
              <a:ext cx="407050" cy="150480"/>
              <a:chOff x="4658000" y="1896510"/>
              <a:chExt cx="407050" cy="15048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58875DAE-EA68-B467-D59F-54A1C5A1F6C2}"/>
                      </a:ext>
                    </a:extLst>
                  </p14:cNvPr>
                  <p14:cNvContentPartPr/>
                  <p14:nvPr/>
                </p14:nvContentPartPr>
                <p14:xfrm>
                  <a:off x="4658000" y="1998840"/>
                  <a:ext cx="272520" cy="7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58875DAE-EA68-B467-D59F-54A1C5A1F6C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649360" y="1980840"/>
                    <a:ext cx="29016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D416BB59-7D9D-97E5-C30B-D29A4D8D13E9}"/>
                      </a:ext>
                    </a:extLst>
                  </p14:cNvPr>
                  <p14:cNvContentPartPr/>
                  <p14:nvPr/>
                </p14:nvContentPartPr>
                <p14:xfrm>
                  <a:off x="4930050" y="1896510"/>
                  <a:ext cx="135000" cy="150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D416BB59-7D9D-97E5-C30B-D29A4D8D13E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921050" y="1887510"/>
                    <a:ext cx="152640" cy="1681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2C9857E-E7B6-DECA-7405-C11020D201A7}"/>
              </a:ext>
            </a:extLst>
          </p:cNvPr>
          <p:cNvSpPr txBox="1"/>
          <p:nvPr/>
        </p:nvSpPr>
        <p:spPr>
          <a:xfrm>
            <a:off x="6920164" y="1367659"/>
            <a:ext cx="45124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 dirty="0"/>
              <a:t>Formal university </a:t>
            </a:r>
            <a:r>
              <a:rPr lang="en-US" sz="2000" dirty="0"/>
              <a:t>is designed for </a:t>
            </a:r>
            <a:r>
              <a:rPr lang="lv-LV" sz="2000" dirty="0"/>
              <a:t>a </a:t>
            </a:r>
            <a:r>
              <a:rPr lang="en-US" sz="2000" dirty="0"/>
              <a:t>world</a:t>
            </a:r>
            <a:r>
              <a:rPr lang="lv-LV" sz="2000" dirty="0"/>
              <a:t> that is</a:t>
            </a:r>
            <a:r>
              <a:rPr lang="en-US" sz="2000" dirty="0"/>
              <a:t> </a:t>
            </a:r>
            <a:r>
              <a:rPr lang="en-US" sz="2000" b="1" dirty="0"/>
              <a:t>stable</a:t>
            </a:r>
            <a:r>
              <a:rPr lang="en-US" sz="2000" dirty="0"/>
              <a:t>.</a:t>
            </a:r>
            <a:endParaRPr lang="lv-LV" sz="2000" dirty="0"/>
          </a:p>
          <a:p>
            <a:pPr algn="ctr"/>
            <a:br>
              <a:rPr lang="en-US" sz="2000" dirty="0"/>
            </a:br>
            <a:r>
              <a:rPr lang="en-US" sz="2000" dirty="0"/>
              <a:t>It prioritizes </a:t>
            </a:r>
            <a:r>
              <a:rPr lang="en-US" sz="2000" b="1" dirty="0"/>
              <a:t>predictability</a:t>
            </a:r>
            <a:r>
              <a:rPr lang="en-US" sz="2000" dirty="0"/>
              <a:t>, </a:t>
            </a:r>
            <a:r>
              <a:rPr lang="en-US" sz="2000" b="1" dirty="0"/>
              <a:t>internal logic</a:t>
            </a:r>
            <a:r>
              <a:rPr lang="en-US" sz="2000" dirty="0"/>
              <a:t>, and </a:t>
            </a:r>
            <a:r>
              <a:rPr lang="en-US" sz="2000" b="1" dirty="0"/>
              <a:t>internal values</a:t>
            </a:r>
            <a:endParaRPr lang="lv-LV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075312-0D7D-4767-D235-54FAD8B02647}"/>
              </a:ext>
            </a:extLst>
          </p:cNvPr>
          <p:cNvSpPr txBox="1"/>
          <p:nvPr/>
        </p:nvSpPr>
        <p:spPr>
          <a:xfrm>
            <a:off x="6142268" y="722808"/>
            <a:ext cx="6098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 dirty="0"/>
              <a:t>The </a:t>
            </a:r>
            <a:r>
              <a:rPr lang="en-US" sz="2000" dirty="0"/>
              <a:t>world is </a:t>
            </a:r>
            <a:r>
              <a:rPr lang="en-US" sz="2000" b="1" dirty="0"/>
              <a:t>changing rapidly</a:t>
            </a:r>
            <a:r>
              <a:rPr lang="en-US" sz="2000" dirty="0"/>
              <a:t>.</a:t>
            </a:r>
            <a:endParaRPr lang="lv-LV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0A6FC1-0EF3-8996-1933-20D3891A76BF}"/>
              </a:ext>
            </a:extLst>
          </p:cNvPr>
          <p:cNvSpPr txBox="1"/>
          <p:nvPr/>
        </p:nvSpPr>
        <p:spPr>
          <a:xfrm>
            <a:off x="252024" y="6085237"/>
            <a:ext cx="5381860" cy="654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If value is only </a:t>
            </a:r>
            <a:r>
              <a:rPr lang="en-US" i="1" dirty="0" err="1"/>
              <a:t>recognised</a:t>
            </a:r>
            <a:r>
              <a:rPr lang="en-US" i="1" dirty="0"/>
              <a:t> when it fits existing indicators, the system will rationally prefer the past.</a:t>
            </a:r>
          </a:p>
        </p:txBody>
      </p:sp>
    </p:spTree>
    <p:extLst>
      <p:ext uri="{BB962C8B-B14F-4D97-AF65-F5344CB8AC3E}">
        <p14:creationId xmlns:p14="http://schemas.microsoft.com/office/powerpoint/2010/main" val="43631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" grpId="0"/>
      <p:bldP spid="11" grpId="0"/>
      <p:bldP spid="15" grpId="0"/>
      <p:bldP spid="12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xplosion: 14 Points 38">
            <a:extLst>
              <a:ext uri="{FF2B5EF4-FFF2-40B4-BE49-F238E27FC236}">
                <a16:creationId xmlns:a16="http://schemas.microsoft.com/office/drawing/2014/main" id="{8FF453E7-8AB5-C22E-F520-BFBB1F369EE5}"/>
              </a:ext>
            </a:extLst>
          </p:cNvPr>
          <p:cNvSpPr/>
          <p:nvPr/>
        </p:nvSpPr>
        <p:spPr>
          <a:xfrm>
            <a:off x="3060423" y="1804953"/>
            <a:ext cx="898769" cy="82589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1026">
            <a:extLst>
              <a:ext uri="{FF2B5EF4-FFF2-40B4-BE49-F238E27FC236}">
                <a16:creationId xmlns:a16="http://schemas.microsoft.com/office/drawing/2014/main" id="{166C8F87-08BB-9E54-A718-33CA55BD3F10}"/>
              </a:ext>
            </a:extLst>
          </p:cNvPr>
          <p:cNvSpPr/>
          <p:nvPr/>
        </p:nvSpPr>
        <p:spPr>
          <a:xfrm>
            <a:off x="9191297" y="0"/>
            <a:ext cx="3032215" cy="15177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ina's Mega Bridges Construction Technology, Americans Won't Believe it -  YouTube">
            <a:extLst>
              <a:ext uri="{FF2B5EF4-FFF2-40B4-BE49-F238E27FC236}">
                <a16:creationId xmlns:a16="http://schemas.microsoft.com/office/drawing/2014/main" id="{1C5D3882-826F-C9D1-D899-34DF551F6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3" y="0"/>
            <a:ext cx="12200360" cy="685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CA31E05-ADD9-B87B-D0DD-407DD6C953CA}"/>
              </a:ext>
            </a:extLst>
          </p:cNvPr>
          <p:cNvGrpSpPr/>
          <p:nvPr/>
        </p:nvGrpSpPr>
        <p:grpSpPr>
          <a:xfrm rot="19114410">
            <a:off x="3641988" y="3389684"/>
            <a:ext cx="2105352" cy="2170418"/>
            <a:chOff x="4397013" y="2424589"/>
            <a:chExt cx="2105352" cy="21704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6EC32E-2205-6A95-C2D1-9EA61D3CB343}"/>
                </a:ext>
              </a:extLst>
            </p:cNvPr>
            <p:cNvSpPr txBox="1"/>
            <p:nvPr/>
          </p:nvSpPr>
          <p:spPr>
            <a:xfrm rot="2843309">
              <a:off x="4582889" y="2842943"/>
              <a:ext cx="1382574" cy="1754326"/>
            </a:xfrm>
            <a:prstGeom prst="rect">
              <a:avLst/>
            </a:prstGeom>
            <a:solidFill>
              <a:srgbClr val="00FFCC">
                <a:alpha val="23000"/>
              </a:srgbClr>
            </a:solidFill>
            <a:ln>
              <a:solidFill>
                <a:schemeClr val="accent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/>
              <a:endParaRPr lang="lv-LV" b="1" dirty="0"/>
            </a:p>
            <a:p>
              <a:pPr algn="ctr"/>
              <a:endParaRPr lang="lv-LV" b="1" dirty="0"/>
            </a:p>
            <a:p>
              <a:pPr algn="ctr"/>
              <a:r>
                <a:rPr lang="lv-LV" sz="2000" b="1" dirty="0"/>
                <a:t>Aliance team</a:t>
              </a:r>
            </a:p>
            <a:p>
              <a:pPr algn="ctr"/>
              <a:endParaRPr lang="en-US" sz="3200" b="1" dirty="0"/>
            </a:p>
          </p:txBody>
        </p:sp>
        <p:sp>
          <p:nvSpPr>
            <p:cNvPr id="7" name="Smiley Face 6">
              <a:extLst>
                <a:ext uri="{FF2B5EF4-FFF2-40B4-BE49-F238E27FC236}">
                  <a16:creationId xmlns:a16="http://schemas.microsoft.com/office/drawing/2014/main" id="{FA6ED497-97FD-CB62-B12E-5E56185300DD}"/>
                </a:ext>
              </a:extLst>
            </p:cNvPr>
            <p:cNvSpPr/>
            <p:nvPr/>
          </p:nvSpPr>
          <p:spPr>
            <a:xfrm rot="2843309">
              <a:off x="4894515" y="4203122"/>
              <a:ext cx="391885" cy="391886"/>
            </a:xfrm>
            <a:prstGeom prst="smileyFac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iley Face 7">
              <a:extLst>
                <a:ext uri="{FF2B5EF4-FFF2-40B4-BE49-F238E27FC236}">
                  <a16:creationId xmlns:a16="http://schemas.microsoft.com/office/drawing/2014/main" id="{34E4407B-CB5F-C7FF-CE97-9D934C350588}"/>
                </a:ext>
              </a:extLst>
            </p:cNvPr>
            <p:cNvSpPr/>
            <p:nvPr/>
          </p:nvSpPr>
          <p:spPr>
            <a:xfrm rot="2843309">
              <a:off x="5420506" y="2989644"/>
              <a:ext cx="391885" cy="391886"/>
            </a:xfrm>
            <a:prstGeom prst="smileyFac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358CDAF-4603-C41E-2925-B7B6F25716D1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rot="2485590">
              <a:off x="4817849" y="2636952"/>
              <a:ext cx="818870" cy="15261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BB08083-1C80-976B-1755-D373E913A67C}"/>
                </a:ext>
              </a:extLst>
            </p:cNvPr>
            <p:cNvCxnSpPr>
              <a:cxnSpLocks/>
              <a:stCxn id="8" idx="6"/>
            </p:cNvCxnSpPr>
            <p:nvPr/>
          </p:nvCxnSpPr>
          <p:spPr>
            <a:xfrm rot="2485590" flipV="1">
              <a:off x="6091394" y="2424589"/>
              <a:ext cx="410971" cy="119003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F95314-C7D1-E424-FC3E-12AC288EEADD}"/>
              </a:ext>
            </a:extLst>
          </p:cNvPr>
          <p:cNvGrpSpPr/>
          <p:nvPr/>
        </p:nvGrpSpPr>
        <p:grpSpPr>
          <a:xfrm>
            <a:off x="914695" y="1845772"/>
            <a:ext cx="2955117" cy="3046988"/>
            <a:chOff x="1797205" y="2056938"/>
            <a:chExt cx="2955117" cy="30469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CDFBA8-F6B9-73B1-B3EC-9026ACB9F97E}"/>
                </a:ext>
              </a:extLst>
            </p:cNvPr>
            <p:cNvSpPr txBox="1"/>
            <p:nvPr/>
          </p:nvSpPr>
          <p:spPr>
            <a:xfrm>
              <a:off x="1797205" y="2056938"/>
              <a:ext cx="2955117" cy="3046988"/>
            </a:xfrm>
            <a:prstGeom prst="rect">
              <a:avLst/>
            </a:prstGeom>
            <a:solidFill>
              <a:srgbClr val="00A3DB">
                <a:alpha val="23000"/>
              </a:srgb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lv-LV" b="1" dirty="0"/>
            </a:p>
            <a:p>
              <a:pPr algn="ctr"/>
              <a:endParaRPr lang="lv-LV" b="1" dirty="0"/>
            </a:p>
            <a:p>
              <a:pPr algn="ctr"/>
              <a:endParaRPr lang="lv-LV" b="1" dirty="0"/>
            </a:p>
            <a:p>
              <a:pPr algn="ctr"/>
              <a:endParaRPr lang="lv-LV" b="1" dirty="0"/>
            </a:p>
            <a:p>
              <a:pPr algn="ctr"/>
              <a:r>
                <a:rPr lang="lv-LV" sz="2400" b="1" dirty="0"/>
                <a:t>UNIVERSITY</a:t>
              </a:r>
            </a:p>
            <a:p>
              <a:pPr algn="ctr"/>
              <a:endParaRPr lang="lv-LV" sz="3200" b="1" dirty="0"/>
            </a:p>
            <a:p>
              <a:pPr algn="ctr"/>
              <a:endParaRPr lang="lv-LV" sz="3200" b="1" dirty="0"/>
            </a:p>
            <a:p>
              <a:pPr algn="ctr"/>
              <a:endParaRPr lang="en-US" sz="3200" b="1" dirty="0"/>
            </a:p>
          </p:txBody>
        </p:sp>
        <p:sp>
          <p:nvSpPr>
            <p:cNvPr id="13" name="Smiley Face 12">
              <a:extLst>
                <a:ext uri="{FF2B5EF4-FFF2-40B4-BE49-F238E27FC236}">
                  <a16:creationId xmlns:a16="http://schemas.microsoft.com/office/drawing/2014/main" id="{FDC9A4B2-F8AD-6918-CB53-25878F47A050}"/>
                </a:ext>
              </a:extLst>
            </p:cNvPr>
            <p:cNvSpPr/>
            <p:nvPr/>
          </p:nvSpPr>
          <p:spPr>
            <a:xfrm>
              <a:off x="4163789" y="2250987"/>
              <a:ext cx="391885" cy="391886"/>
            </a:xfrm>
            <a:prstGeom prst="smileyFac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iley Face 13">
              <a:extLst>
                <a:ext uri="{FF2B5EF4-FFF2-40B4-BE49-F238E27FC236}">
                  <a16:creationId xmlns:a16="http://schemas.microsoft.com/office/drawing/2014/main" id="{5082B18F-D311-0C38-9393-C0316C37F8DD}"/>
                </a:ext>
              </a:extLst>
            </p:cNvPr>
            <p:cNvSpPr/>
            <p:nvPr/>
          </p:nvSpPr>
          <p:spPr>
            <a:xfrm>
              <a:off x="4163789" y="2901774"/>
              <a:ext cx="391885" cy="391886"/>
            </a:xfrm>
            <a:prstGeom prst="smileyFac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iley Face 14">
              <a:extLst>
                <a:ext uri="{FF2B5EF4-FFF2-40B4-BE49-F238E27FC236}">
                  <a16:creationId xmlns:a16="http://schemas.microsoft.com/office/drawing/2014/main" id="{1D5A4B87-D848-D9C2-5117-E27F60202380}"/>
                </a:ext>
              </a:extLst>
            </p:cNvPr>
            <p:cNvSpPr/>
            <p:nvPr/>
          </p:nvSpPr>
          <p:spPr>
            <a:xfrm>
              <a:off x="4163789" y="3509465"/>
              <a:ext cx="391885" cy="391886"/>
            </a:xfrm>
            <a:prstGeom prst="smileyFac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iley Face 15">
              <a:extLst>
                <a:ext uri="{FF2B5EF4-FFF2-40B4-BE49-F238E27FC236}">
                  <a16:creationId xmlns:a16="http://schemas.microsoft.com/office/drawing/2014/main" id="{FBD03F0E-0D87-2DB9-39E6-81D29524E311}"/>
                </a:ext>
              </a:extLst>
            </p:cNvPr>
            <p:cNvSpPr/>
            <p:nvPr/>
          </p:nvSpPr>
          <p:spPr>
            <a:xfrm>
              <a:off x="4163789" y="4117157"/>
              <a:ext cx="391885" cy="391886"/>
            </a:xfrm>
            <a:prstGeom prst="smileyFac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iley Face 16">
              <a:extLst>
                <a:ext uri="{FF2B5EF4-FFF2-40B4-BE49-F238E27FC236}">
                  <a16:creationId xmlns:a16="http://schemas.microsoft.com/office/drawing/2014/main" id="{9842DDAC-CC64-EA19-BBDB-E81438769C25}"/>
                </a:ext>
              </a:extLst>
            </p:cNvPr>
            <p:cNvSpPr/>
            <p:nvPr/>
          </p:nvSpPr>
          <p:spPr>
            <a:xfrm>
              <a:off x="4163788" y="4681081"/>
              <a:ext cx="391885" cy="391886"/>
            </a:xfrm>
            <a:prstGeom prst="smileyFac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278B51F-2603-E175-029B-D33AEA3CF6DE}"/>
              </a:ext>
            </a:extLst>
          </p:cNvPr>
          <p:cNvSpPr txBox="1"/>
          <p:nvPr/>
        </p:nvSpPr>
        <p:spPr>
          <a:xfrm>
            <a:off x="-355296" y="78639"/>
            <a:ext cx="6103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THE EUROPEAN POLICY SPACE</a:t>
            </a:r>
            <a:br>
              <a:rPr lang="en-US" dirty="0"/>
            </a:br>
            <a:r>
              <a:rPr lang="en-US" dirty="0"/>
              <a:t>Vision, Potential Opportunities, and Real Constraints</a:t>
            </a:r>
            <a:r>
              <a:rPr lang="lv-LV" dirty="0"/>
              <a:t>.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815E37-FD54-2B07-AA5E-3DC55714682D}"/>
              </a:ext>
            </a:extLst>
          </p:cNvPr>
          <p:cNvSpPr txBox="1"/>
          <p:nvPr/>
        </p:nvSpPr>
        <p:spPr>
          <a:xfrm rot="423665">
            <a:off x="7366881" y="2837847"/>
            <a:ext cx="156231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400" dirty="0"/>
              <a:t>Boundary spanners </a:t>
            </a:r>
            <a:r>
              <a:rPr lang="en-US" sz="1400" dirty="0"/>
              <a:t>work within the evolving European policy space and help </a:t>
            </a:r>
            <a:r>
              <a:rPr lang="en-US" sz="1400" b="1" dirty="0"/>
              <a:t>prepare the ground for future institutional opportunities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2CD1B1-727B-00DC-F5D9-EE8F54969A59}"/>
              </a:ext>
            </a:extLst>
          </p:cNvPr>
          <p:cNvSpPr/>
          <p:nvPr/>
        </p:nvSpPr>
        <p:spPr>
          <a:xfrm>
            <a:off x="9377623" y="4101109"/>
            <a:ext cx="2808684" cy="2801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iley Face 36">
            <a:extLst>
              <a:ext uri="{FF2B5EF4-FFF2-40B4-BE49-F238E27FC236}">
                <a16:creationId xmlns:a16="http://schemas.microsoft.com/office/drawing/2014/main" id="{C2F7B24E-90B6-C852-5034-047BA30162BF}"/>
              </a:ext>
            </a:extLst>
          </p:cNvPr>
          <p:cNvSpPr/>
          <p:nvPr/>
        </p:nvSpPr>
        <p:spPr>
          <a:xfrm>
            <a:off x="11139060" y="5058721"/>
            <a:ext cx="391885" cy="391886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ABE5AF-CD67-24CE-7B7A-78505269D4C4}"/>
              </a:ext>
            </a:extLst>
          </p:cNvPr>
          <p:cNvSpPr txBox="1"/>
          <p:nvPr/>
        </p:nvSpPr>
        <p:spPr>
          <a:xfrm>
            <a:off x="9377623" y="4141812"/>
            <a:ext cx="151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i="1" dirty="0">
                <a:solidFill>
                  <a:schemeClr val="accent3">
                    <a:lumMod val="75000"/>
                  </a:schemeClr>
                </a:solidFill>
              </a:rPr>
              <a:t>How to measure your performance?</a:t>
            </a:r>
            <a:endParaRPr lang="en-U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5725B2-294B-B62C-5666-98D34CEF3C40}"/>
              </a:ext>
            </a:extLst>
          </p:cNvPr>
          <p:cNvGrpSpPr/>
          <p:nvPr/>
        </p:nvGrpSpPr>
        <p:grpSpPr>
          <a:xfrm rot="21331005">
            <a:off x="3904675" y="2566540"/>
            <a:ext cx="1214801" cy="1190036"/>
            <a:chOff x="7105256" y="492660"/>
            <a:chExt cx="1214801" cy="1190036"/>
          </a:xfrm>
        </p:grpSpPr>
        <p:sp>
          <p:nvSpPr>
            <p:cNvPr id="19" name="Callout: Down Arrow 18">
              <a:extLst>
                <a:ext uri="{FF2B5EF4-FFF2-40B4-BE49-F238E27FC236}">
                  <a16:creationId xmlns:a16="http://schemas.microsoft.com/office/drawing/2014/main" id="{5C74D715-F30B-8C38-51F2-753DBEB24E0A}"/>
                </a:ext>
              </a:extLst>
            </p:cNvPr>
            <p:cNvSpPr/>
            <p:nvPr/>
          </p:nvSpPr>
          <p:spPr>
            <a:xfrm>
              <a:off x="7155046" y="492660"/>
              <a:ext cx="1095102" cy="1190036"/>
            </a:xfrm>
            <a:prstGeom prst="downArrow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54D7F3-9268-81B8-21D7-4790EC3E4734}"/>
                </a:ext>
              </a:extLst>
            </p:cNvPr>
            <p:cNvSpPr txBox="1"/>
            <p:nvPr/>
          </p:nvSpPr>
          <p:spPr>
            <a:xfrm>
              <a:off x="7105256" y="644799"/>
              <a:ext cx="121480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lv-LV" sz="1200" dirty="0">
                  <a:solidFill>
                    <a:schemeClr val="bg1"/>
                  </a:solidFill>
                </a:rPr>
                <a:t>violet = «</a:t>
              </a:r>
              <a:r>
                <a:rPr lang="lv-LV" sz="1200" i="1" dirty="0">
                  <a:solidFill>
                    <a:schemeClr val="bg1"/>
                  </a:solidFill>
                </a:rPr>
                <a:t>value sharing</a:t>
              </a:r>
              <a:r>
                <a:rPr lang="lv-LV" sz="1200" dirty="0">
                  <a:solidFill>
                    <a:schemeClr val="bg1"/>
                  </a:solidFill>
                </a:rPr>
                <a:t>».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8E9054D-4FB8-5D57-32DF-B8943D8C25FA}"/>
              </a:ext>
            </a:extLst>
          </p:cNvPr>
          <p:cNvSpPr txBox="1"/>
          <p:nvPr/>
        </p:nvSpPr>
        <p:spPr>
          <a:xfrm>
            <a:off x="104890" y="5782152"/>
            <a:ext cx="9387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cap="all" dirty="0"/>
              <a:t>The European policy landscape </a:t>
            </a:r>
            <a:r>
              <a:rPr lang="lv-LV" dirty="0"/>
              <a:t>-</a:t>
            </a:r>
            <a:r>
              <a:rPr lang="en-US" dirty="0"/>
              <a:t> its layout and terrain: the partnerships, indicators, and values defined, for example, by framework documents.</a:t>
            </a:r>
            <a:endParaRPr lang="lv-LV" dirty="0"/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060245F4-1D9E-B4DD-71AD-AFFCA4D8B4DD}"/>
              </a:ext>
            </a:extLst>
          </p:cNvPr>
          <p:cNvSpPr/>
          <p:nvPr/>
        </p:nvSpPr>
        <p:spPr>
          <a:xfrm rot="357719">
            <a:off x="5179510" y="2616074"/>
            <a:ext cx="391885" cy="39188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AFB755-C863-F571-E4F3-AC012786BE45}"/>
              </a:ext>
            </a:extLst>
          </p:cNvPr>
          <p:cNvGrpSpPr/>
          <p:nvPr/>
        </p:nvGrpSpPr>
        <p:grpSpPr>
          <a:xfrm>
            <a:off x="695415" y="1594744"/>
            <a:ext cx="5294214" cy="3972999"/>
            <a:chOff x="695415" y="1594744"/>
            <a:chExt cx="5294214" cy="397299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AC3884E-FB41-C98D-F7A0-1EDED16C9400}"/>
                </a:ext>
              </a:extLst>
            </p:cNvPr>
            <p:cNvSpPr/>
            <p:nvPr/>
          </p:nvSpPr>
          <p:spPr>
            <a:xfrm rot="154430">
              <a:off x="695415" y="1594744"/>
              <a:ext cx="5294214" cy="3972999"/>
            </a:xfrm>
            <a:prstGeom prst="round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38FD7FD-4667-A473-B3B6-EB9DA5621A8F}"/>
                </a:ext>
              </a:extLst>
            </p:cNvPr>
            <p:cNvSpPr txBox="1"/>
            <p:nvPr/>
          </p:nvSpPr>
          <p:spPr>
            <a:xfrm rot="186310">
              <a:off x="3972352" y="1880272"/>
              <a:ext cx="1569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lv-LV" b="1" dirty="0"/>
                <a:t>ECOSYSTEM</a:t>
              </a:r>
              <a:endParaRPr lang="en-US" b="1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82B98D9-ADAE-9D8B-0960-4F8ED9D431FD}"/>
              </a:ext>
            </a:extLst>
          </p:cNvPr>
          <p:cNvGrpSpPr/>
          <p:nvPr/>
        </p:nvGrpSpPr>
        <p:grpSpPr>
          <a:xfrm rot="2958081">
            <a:off x="5398571" y="2965959"/>
            <a:ext cx="1214801" cy="1237952"/>
            <a:chOff x="7105255" y="444744"/>
            <a:chExt cx="1214801" cy="1237952"/>
          </a:xfrm>
        </p:grpSpPr>
        <p:sp>
          <p:nvSpPr>
            <p:cNvPr id="28" name="Callout: Down Arrow 27">
              <a:extLst>
                <a:ext uri="{FF2B5EF4-FFF2-40B4-BE49-F238E27FC236}">
                  <a16:creationId xmlns:a16="http://schemas.microsoft.com/office/drawing/2014/main" id="{4073308C-E086-8C0C-9178-533683CB47CB}"/>
                </a:ext>
              </a:extLst>
            </p:cNvPr>
            <p:cNvSpPr/>
            <p:nvPr/>
          </p:nvSpPr>
          <p:spPr>
            <a:xfrm>
              <a:off x="7155046" y="492660"/>
              <a:ext cx="1095102" cy="1190036"/>
            </a:xfrm>
            <a:prstGeom prst="downArrow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F904B5-7CAC-BCF9-B319-7C4EB449701A}"/>
                </a:ext>
              </a:extLst>
            </p:cNvPr>
            <p:cNvSpPr txBox="1"/>
            <p:nvPr/>
          </p:nvSpPr>
          <p:spPr>
            <a:xfrm>
              <a:off x="7105255" y="444744"/>
              <a:ext cx="1214801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A dashed line, because the structure has not yet been formalized</a:t>
              </a:r>
            </a:p>
          </p:txBody>
        </p:sp>
      </p:grpSp>
      <p:sp>
        <p:nvSpPr>
          <p:cNvPr id="40" name="Smiley Face 39">
            <a:extLst>
              <a:ext uri="{FF2B5EF4-FFF2-40B4-BE49-F238E27FC236}">
                <a16:creationId xmlns:a16="http://schemas.microsoft.com/office/drawing/2014/main" id="{C8007D22-A6AD-E9BF-B288-AF9ECB94CA42}"/>
              </a:ext>
            </a:extLst>
          </p:cNvPr>
          <p:cNvSpPr/>
          <p:nvPr/>
        </p:nvSpPr>
        <p:spPr>
          <a:xfrm>
            <a:off x="3281277" y="2039821"/>
            <a:ext cx="391885" cy="391886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iley Face 40">
            <a:extLst>
              <a:ext uri="{FF2B5EF4-FFF2-40B4-BE49-F238E27FC236}">
                <a16:creationId xmlns:a16="http://schemas.microsoft.com/office/drawing/2014/main" id="{F74B5921-FB85-6CF2-4C2E-967A1310E5F8}"/>
              </a:ext>
            </a:extLst>
          </p:cNvPr>
          <p:cNvSpPr/>
          <p:nvPr/>
        </p:nvSpPr>
        <p:spPr>
          <a:xfrm>
            <a:off x="3275463" y="2680334"/>
            <a:ext cx="391885" cy="391886"/>
          </a:xfrm>
          <a:prstGeom prst="smileyFac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43">
            <a:extLst>
              <a:ext uri="{FF2B5EF4-FFF2-40B4-BE49-F238E27FC236}">
                <a16:creationId xmlns:a16="http://schemas.microsoft.com/office/drawing/2014/main" id="{894D82BE-E025-4E24-99D2-3BE3E66AD609}"/>
              </a:ext>
            </a:extLst>
          </p:cNvPr>
          <p:cNvSpPr/>
          <p:nvPr/>
        </p:nvSpPr>
        <p:spPr>
          <a:xfrm>
            <a:off x="6639835" y="4237620"/>
            <a:ext cx="391885" cy="39188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552F103-3A33-24E2-7E04-FDD776A47DD6}"/>
              </a:ext>
            </a:extLst>
          </p:cNvPr>
          <p:cNvCxnSpPr>
            <a:cxnSpLocks/>
          </p:cNvCxnSpPr>
          <p:nvPr/>
        </p:nvCxnSpPr>
        <p:spPr>
          <a:xfrm>
            <a:off x="3667348" y="2235764"/>
            <a:ext cx="1505740" cy="4428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59F721B-9DED-EEA2-2793-E4346D44227E}"/>
              </a:ext>
            </a:extLst>
          </p:cNvPr>
          <p:cNvCxnSpPr>
            <a:cxnSpLocks/>
          </p:cNvCxnSpPr>
          <p:nvPr/>
        </p:nvCxnSpPr>
        <p:spPr>
          <a:xfrm>
            <a:off x="3686035" y="2959524"/>
            <a:ext cx="2937531" cy="13870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E564F0F-DFA3-43A7-6F19-606F6E6A348A}"/>
              </a:ext>
            </a:extLst>
          </p:cNvPr>
          <p:cNvGrpSpPr/>
          <p:nvPr/>
        </p:nvGrpSpPr>
        <p:grpSpPr>
          <a:xfrm>
            <a:off x="700070" y="1609469"/>
            <a:ext cx="6863238" cy="3972999"/>
            <a:chOff x="527144" y="1732288"/>
            <a:chExt cx="6124380" cy="3972999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F317D809-0D8D-F85E-13EB-78F262668149}"/>
                </a:ext>
              </a:extLst>
            </p:cNvPr>
            <p:cNvSpPr/>
            <p:nvPr/>
          </p:nvSpPr>
          <p:spPr>
            <a:xfrm rot="154430">
              <a:off x="527144" y="1732288"/>
              <a:ext cx="5761318" cy="3972999"/>
            </a:xfrm>
            <a:prstGeom prst="round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AB34010-E76E-F2B9-AAD9-959C443F6170}"/>
                </a:ext>
              </a:extLst>
            </p:cNvPr>
            <p:cNvSpPr txBox="1"/>
            <p:nvPr/>
          </p:nvSpPr>
          <p:spPr>
            <a:xfrm rot="186310">
              <a:off x="4943255" y="2223503"/>
              <a:ext cx="170826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lv-LV" b="1" dirty="0"/>
                <a:t>ECOSYSTEM</a:t>
              </a:r>
              <a:endParaRPr lang="en-US" b="1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348F05D-7AEB-016F-B94B-FF83A8333D8F}"/>
              </a:ext>
            </a:extLst>
          </p:cNvPr>
          <p:cNvGrpSpPr/>
          <p:nvPr/>
        </p:nvGrpSpPr>
        <p:grpSpPr>
          <a:xfrm>
            <a:off x="589494" y="820674"/>
            <a:ext cx="2576098" cy="646331"/>
            <a:chOff x="589494" y="820674"/>
            <a:chExt cx="2576098" cy="64633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1E6B6F1F-E206-7073-1BC4-8B99EFB02B68}"/>
                </a:ext>
              </a:extLst>
            </p:cNvPr>
            <p:cNvSpPr/>
            <p:nvPr/>
          </p:nvSpPr>
          <p:spPr>
            <a:xfrm>
              <a:off x="589494" y="867434"/>
              <a:ext cx="2316063" cy="591525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iley Face 23">
              <a:extLst>
                <a:ext uri="{FF2B5EF4-FFF2-40B4-BE49-F238E27FC236}">
                  <a16:creationId xmlns:a16="http://schemas.microsoft.com/office/drawing/2014/main" id="{7A71B159-154E-2A0E-FBF9-F75A5CB8F518}"/>
                </a:ext>
              </a:extLst>
            </p:cNvPr>
            <p:cNvSpPr/>
            <p:nvPr/>
          </p:nvSpPr>
          <p:spPr>
            <a:xfrm>
              <a:off x="653588" y="933077"/>
              <a:ext cx="404992" cy="412715"/>
            </a:xfrm>
            <a:prstGeom prst="smileyFace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89BAF3-0402-A973-1CD0-79885EC919AD}"/>
                </a:ext>
              </a:extLst>
            </p:cNvPr>
            <p:cNvSpPr txBox="1"/>
            <p:nvPr/>
          </p:nvSpPr>
          <p:spPr>
            <a:xfrm>
              <a:off x="1058580" y="820674"/>
              <a:ext cx="210701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operates within a structure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88D4899-D143-0187-6E02-F72DB0B8141D}"/>
              </a:ext>
            </a:extLst>
          </p:cNvPr>
          <p:cNvGrpSpPr/>
          <p:nvPr/>
        </p:nvGrpSpPr>
        <p:grpSpPr>
          <a:xfrm>
            <a:off x="10699180" y="5697719"/>
            <a:ext cx="1324160" cy="1181265"/>
            <a:chOff x="10714811" y="5681116"/>
            <a:chExt cx="1324160" cy="118126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77FDD73-63C2-4E9D-23A5-CEA301083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14811" y="5681116"/>
              <a:ext cx="1324160" cy="1181265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60A6E85-AFAE-CE60-0A39-BAE8E2DABABD}"/>
                </a:ext>
              </a:extLst>
            </p:cNvPr>
            <p:cNvSpPr/>
            <p:nvPr/>
          </p:nvSpPr>
          <p:spPr>
            <a:xfrm>
              <a:off x="11026635" y="6322338"/>
              <a:ext cx="647700" cy="33815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Smiley Face 57">
            <a:extLst>
              <a:ext uri="{FF2B5EF4-FFF2-40B4-BE49-F238E27FC236}">
                <a16:creationId xmlns:a16="http://schemas.microsoft.com/office/drawing/2014/main" id="{D96C7737-A5CD-F4D1-54FB-2468744581C5}"/>
              </a:ext>
            </a:extLst>
          </p:cNvPr>
          <p:cNvSpPr/>
          <p:nvPr/>
        </p:nvSpPr>
        <p:spPr>
          <a:xfrm>
            <a:off x="11201702" y="5798880"/>
            <a:ext cx="297566" cy="264893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0382DB6-B378-638A-6C38-E7C1F230E1DE}"/>
              </a:ext>
            </a:extLst>
          </p:cNvPr>
          <p:cNvGrpSpPr/>
          <p:nvPr/>
        </p:nvGrpSpPr>
        <p:grpSpPr>
          <a:xfrm>
            <a:off x="7271134" y="901946"/>
            <a:ext cx="2015309" cy="1213565"/>
            <a:chOff x="7271134" y="901946"/>
            <a:chExt cx="2015309" cy="1213565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105B942-D268-5D0D-651B-C20D41486B3C}"/>
                </a:ext>
              </a:extLst>
            </p:cNvPr>
            <p:cNvSpPr/>
            <p:nvPr/>
          </p:nvSpPr>
          <p:spPr>
            <a:xfrm>
              <a:off x="7271134" y="901946"/>
              <a:ext cx="1964931" cy="1213565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iley Face 21">
              <a:extLst>
                <a:ext uri="{FF2B5EF4-FFF2-40B4-BE49-F238E27FC236}">
                  <a16:creationId xmlns:a16="http://schemas.microsoft.com/office/drawing/2014/main" id="{6045E591-0A2F-96D4-1199-7D598982F8B0}"/>
                </a:ext>
              </a:extLst>
            </p:cNvPr>
            <p:cNvSpPr/>
            <p:nvPr/>
          </p:nvSpPr>
          <p:spPr>
            <a:xfrm>
              <a:off x="7388261" y="997163"/>
              <a:ext cx="397697" cy="359885"/>
            </a:xfrm>
            <a:prstGeom prst="smileyFac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CDBB91F-1380-8C9F-EBE5-C5971ED2D968}"/>
                </a:ext>
              </a:extLst>
            </p:cNvPr>
            <p:cNvSpPr txBox="1"/>
            <p:nvPr/>
          </p:nvSpPr>
          <p:spPr>
            <a:xfrm>
              <a:off x="7785958" y="910453"/>
              <a:ext cx="150048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</a:rPr>
                <a:t>operates through vectors and spheres of influence</a:t>
              </a:r>
              <a:endPara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Smiley Face 59">
              <a:extLst>
                <a:ext uri="{FF2B5EF4-FFF2-40B4-BE49-F238E27FC236}">
                  <a16:creationId xmlns:a16="http://schemas.microsoft.com/office/drawing/2014/main" id="{29E4CA36-2787-5C66-1D9C-739B8ECFD3B0}"/>
                </a:ext>
              </a:extLst>
            </p:cNvPr>
            <p:cNvSpPr/>
            <p:nvPr/>
          </p:nvSpPr>
          <p:spPr>
            <a:xfrm>
              <a:off x="7382647" y="1467005"/>
              <a:ext cx="397697" cy="359885"/>
            </a:xfrm>
            <a:prstGeom prst="smileyFac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27C6F4C7-14F8-7401-5819-A6B6056C64B7}"/>
              </a:ext>
            </a:extLst>
          </p:cNvPr>
          <p:cNvSpPr/>
          <p:nvPr/>
        </p:nvSpPr>
        <p:spPr>
          <a:xfrm rot="1579176">
            <a:off x="6343565" y="4553436"/>
            <a:ext cx="443102" cy="3804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0F933F55-398C-9B78-52B7-4016FF4F359B}"/>
              </a:ext>
            </a:extLst>
          </p:cNvPr>
          <p:cNvSpPr txBox="1"/>
          <p:nvPr/>
        </p:nvSpPr>
        <p:spPr>
          <a:xfrm>
            <a:off x="9394073" y="5020294"/>
            <a:ext cx="135448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accent3">
                    <a:lumMod val="75000"/>
                  </a:schemeClr>
                </a:solidFill>
              </a:rPr>
              <a:t>We begin to measure not only what already exists, but also what can become possible.</a:t>
            </a: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6896E2D7-DCD8-00CC-66F5-7ECB23930D27}"/>
              </a:ext>
            </a:extLst>
          </p:cNvPr>
          <p:cNvSpPr/>
          <p:nvPr/>
        </p:nvSpPr>
        <p:spPr>
          <a:xfrm>
            <a:off x="9367157" y="736607"/>
            <a:ext cx="2819150" cy="34064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7F88652B-EF57-92EF-F912-60D9DC9A5F7C}"/>
              </a:ext>
            </a:extLst>
          </p:cNvPr>
          <p:cNvSpPr txBox="1"/>
          <p:nvPr/>
        </p:nvSpPr>
        <p:spPr>
          <a:xfrm>
            <a:off x="9469125" y="1777050"/>
            <a:ext cx="27272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Boundary spanners </a:t>
            </a:r>
            <a:r>
              <a:rPr lang="en-US" sz="1400" dirty="0"/>
              <a:t>are effective through </a:t>
            </a:r>
            <a:r>
              <a:rPr lang="en-US" sz="1400" b="1" dirty="0"/>
              <a:t>relational intelligence</a:t>
            </a:r>
            <a:r>
              <a:rPr lang="en-US" sz="1400" dirty="0"/>
              <a:t> </a:t>
            </a:r>
            <a:r>
              <a:rPr lang="lv-LV" sz="1400" dirty="0"/>
              <a:t>-</a:t>
            </a:r>
            <a:r>
              <a:rPr lang="en-US" sz="1400" dirty="0"/>
              <a:t> working with complexity to translate between domains governed by different logics and to open pathways where institutional alignment is still </a:t>
            </a:r>
            <a:r>
              <a:rPr lang="lv-LV" sz="1400" dirty="0"/>
              <a:t>being built</a:t>
            </a:r>
            <a:endParaRPr lang="en-US" sz="14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415262E-C49C-E009-0290-7E4085B62FD9}"/>
              </a:ext>
            </a:extLst>
          </p:cNvPr>
          <p:cNvSpPr txBox="1"/>
          <p:nvPr/>
        </p:nvSpPr>
        <p:spPr>
          <a:xfrm>
            <a:off x="10690177" y="3427526"/>
            <a:ext cx="16344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Opportunity management is not more risk </a:t>
            </a:r>
            <a:r>
              <a:rPr lang="lv-LV" sz="1200" i="1" dirty="0"/>
              <a:t>-</a:t>
            </a:r>
            <a:r>
              <a:rPr lang="en-US" sz="1200" i="1" dirty="0"/>
              <a:t> it is </a:t>
            </a:r>
            <a:r>
              <a:rPr lang="en-US" sz="1200" b="1" i="1" dirty="0"/>
              <a:t>more measurement capacity.</a:t>
            </a:r>
            <a:r>
              <a:rPr lang="lv-LV" sz="1200" dirty="0"/>
              <a:t>We </a:t>
            </a:r>
            <a:r>
              <a:rPr lang="en-US" sz="1200" dirty="0"/>
              <a:t>expand what can be institutionally </a:t>
            </a:r>
            <a:r>
              <a:rPr lang="en-US" sz="1200" dirty="0" err="1"/>
              <a:t>recognised</a:t>
            </a:r>
            <a:r>
              <a:rPr lang="en-US" sz="1200" dirty="0"/>
              <a:t>.</a:t>
            </a:r>
          </a:p>
        </p:txBody>
      </p:sp>
      <p:pic>
        <p:nvPicPr>
          <p:cNvPr id="2052" name="Picture 4" descr="🤔 Thinking Face Emoji: Meaning &amp; Usage">
            <a:extLst>
              <a:ext uri="{FF2B5EF4-FFF2-40B4-BE49-F238E27FC236}">
                <a16:creationId xmlns:a16="http://schemas.microsoft.com/office/drawing/2014/main" id="{E6220C3B-9CE6-AD8E-E478-9472D824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015" y="5739861"/>
            <a:ext cx="360551" cy="3605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316507E0-5959-2D6A-15A0-473028975B38}"/>
              </a:ext>
            </a:extLst>
          </p:cNvPr>
          <p:cNvGrpSpPr/>
          <p:nvPr/>
        </p:nvGrpSpPr>
        <p:grpSpPr>
          <a:xfrm>
            <a:off x="9459068" y="210430"/>
            <a:ext cx="2597328" cy="1443347"/>
            <a:chOff x="9459068" y="210430"/>
            <a:chExt cx="2597328" cy="144334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CE3FF7-2085-7AE6-82F1-86411A5AE7ED}"/>
                </a:ext>
              </a:extLst>
            </p:cNvPr>
            <p:cNvSpPr txBox="1"/>
            <p:nvPr/>
          </p:nvSpPr>
          <p:spPr>
            <a:xfrm>
              <a:off x="9459068" y="210430"/>
              <a:ext cx="2597328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/>
                <a:t>The second type of</a:t>
              </a:r>
              <a:r>
                <a:rPr lang="lv-LV" sz="1600" dirty="0"/>
                <a:t> the</a:t>
              </a:r>
              <a:r>
                <a:rPr lang="en-US" sz="1600" dirty="0"/>
                <a:t> employee is the </a:t>
              </a:r>
              <a:r>
                <a:rPr lang="lv-LV" sz="1600" b="1" dirty="0"/>
                <a:t>boundary spanner</a:t>
              </a:r>
              <a:r>
                <a:rPr lang="en-US" sz="1600" b="1" dirty="0"/>
                <a:t> </a:t>
              </a:r>
              <a:r>
                <a:rPr lang="lv-LV" sz="1600" dirty="0"/>
                <a:t>- </a:t>
              </a:r>
              <a:r>
                <a:rPr lang="en-US" sz="1600" dirty="0"/>
                <a:t>connects disciplines, cultures, and systems.</a:t>
              </a:r>
              <a:endParaRPr lang="lv-LV" sz="1700" dirty="0"/>
            </a:p>
          </p:txBody>
        </p:sp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D715C6EA-5275-8C82-AA86-A18E10396945}"/>
                </a:ext>
              </a:extLst>
            </p:cNvPr>
            <p:cNvGrpSpPr/>
            <p:nvPr/>
          </p:nvGrpSpPr>
          <p:grpSpPr>
            <a:xfrm>
              <a:off x="10568650" y="1261891"/>
              <a:ext cx="804414" cy="391886"/>
              <a:chOff x="4260636" y="1791178"/>
              <a:chExt cx="804414" cy="391886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037" name="Smiley Face 1036">
                <a:extLst>
                  <a:ext uri="{FF2B5EF4-FFF2-40B4-BE49-F238E27FC236}">
                    <a16:creationId xmlns:a16="http://schemas.microsoft.com/office/drawing/2014/main" id="{1DBB9DDA-70C5-C376-5AC5-6FFE68A2CDAC}"/>
                  </a:ext>
                </a:extLst>
              </p:cNvPr>
              <p:cNvSpPr/>
              <p:nvPr/>
            </p:nvSpPr>
            <p:spPr>
              <a:xfrm>
                <a:off x="4260636" y="1791178"/>
                <a:ext cx="391885" cy="391886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38" name="Group 1037">
                <a:extLst>
                  <a:ext uri="{FF2B5EF4-FFF2-40B4-BE49-F238E27FC236}">
                    <a16:creationId xmlns:a16="http://schemas.microsoft.com/office/drawing/2014/main" id="{0C0FE27B-B58A-A9C1-42E4-5A857B1C55D0}"/>
                  </a:ext>
                </a:extLst>
              </p:cNvPr>
              <p:cNvGrpSpPr/>
              <p:nvPr/>
            </p:nvGrpSpPr>
            <p:grpSpPr>
              <a:xfrm>
                <a:off x="4658000" y="1896510"/>
                <a:ext cx="407050" cy="150480"/>
                <a:chOff x="4658000" y="1896510"/>
                <a:chExt cx="407050" cy="15048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6">
                  <p14:nvContentPartPr>
                    <p14:cNvPr id="1039" name="Ink 1038">
                      <a:extLst>
                        <a:ext uri="{FF2B5EF4-FFF2-40B4-BE49-F238E27FC236}">
                          <a16:creationId xmlns:a16="http://schemas.microsoft.com/office/drawing/2014/main" id="{796838E7-2A6F-0B09-12F1-E35AFD086B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58000" y="1998840"/>
                    <a:ext cx="272520" cy="720"/>
                  </p14:xfrm>
                </p:contentPart>
              </mc:Choice>
              <mc:Fallback xmlns="">
                <p:pic>
                  <p:nvPicPr>
                    <p:cNvPr id="1039" name="Ink 1038">
                      <a:extLst>
                        <a:ext uri="{FF2B5EF4-FFF2-40B4-BE49-F238E27FC236}">
                          <a16:creationId xmlns:a16="http://schemas.microsoft.com/office/drawing/2014/main" id="{796838E7-2A6F-0B09-12F1-E35AFD086B73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4649360" y="1980840"/>
                      <a:ext cx="29016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">
                  <p14:nvContentPartPr>
                    <p14:cNvPr id="1040" name="Ink 1039">
                      <a:extLst>
                        <a:ext uri="{FF2B5EF4-FFF2-40B4-BE49-F238E27FC236}">
                          <a16:creationId xmlns:a16="http://schemas.microsoft.com/office/drawing/2014/main" id="{0420513E-D6A6-4710-185D-C75652F521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30050" y="1896510"/>
                    <a:ext cx="135000" cy="150480"/>
                  </p14:xfrm>
                </p:contentPart>
              </mc:Choice>
              <mc:Fallback xmlns="">
                <p:pic>
                  <p:nvPicPr>
                    <p:cNvPr id="1040" name="Ink 1039">
                      <a:extLst>
                        <a:ext uri="{FF2B5EF4-FFF2-40B4-BE49-F238E27FC236}">
                          <a16:creationId xmlns:a16="http://schemas.microsoft.com/office/drawing/2014/main" id="{0420513E-D6A6-4710-185D-C75652F5219B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4921050" y="1887510"/>
                      <a:ext cx="152640" cy="1681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03069C1-ED1D-70B6-A4BE-389BE8E3F6D2}"/>
              </a:ext>
            </a:extLst>
          </p:cNvPr>
          <p:cNvSpPr txBox="1"/>
          <p:nvPr/>
        </p:nvSpPr>
        <p:spPr>
          <a:xfrm>
            <a:off x="93281" y="6356622"/>
            <a:ext cx="9153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highlight>
                  <a:srgbClr val="FFFF00"/>
                </a:highlight>
              </a:rPr>
              <a:t>European frameworks provide direction; opportunity management determines whether that direction can be absorbed institutionally</a:t>
            </a:r>
            <a:r>
              <a:rPr lang="lv-LV" sz="1400" i="1" dirty="0">
                <a:highlight>
                  <a:srgbClr val="FFFF00"/>
                </a:highlight>
              </a:rPr>
              <a:t> (permeability of innovation). </a:t>
            </a:r>
            <a:r>
              <a:rPr lang="en-US" sz="1400" i="1" dirty="0">
                <a:highlight>
                  <a:srgbClr val="FFFF00"/>
                </a:highlight>
              </a:rPr>
              <a:t>Europe is already measuring direction, not only performance</a:t>
            </a:r>
            <a:r>
              <a:rPr lang="lv-LV" sz="1400" i="1" dirty="0">
                <a:highlight>
                  <a:srgbClr val="FFFF00"/>
                </a:highlight>
              </a:rPr>
              <a:t>.</a:t>
            </a:r>
            <a:endParaRPr lang="en-US" sz="1400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0562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5" grpId="0"/>
      <p:bldP spid="29" grpId="0"/>
      <p:bldP spid="37" grpId="0" animBg="1"/>
      <p:bldP spid="37" grpId="1" animBg="1"/>
      <p:bldP spid="36" grpId="0"/>
      <p:bldP spid="36" grpId="1"/>
      <p:bldP spid="23" grpId="0"/>
      <p:bldP spid="40" grpId="0" animBg="1"/>
      <p:bldP spid="41" grpId="0" animBg="1"/>
      <p:bldP spid="58" grpId="0" animBg="1"/>
      <p:bldP spid="62" grpId="0" animBg="1"/>
      <p:bldP spid="1024" grpId="0"/>
      <p:bldP spid="1042" grpId="0"/>
      <p:bldP spid="57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590604-EBA3-DD5C-FCFD-B05CE089D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52" y="554298"/>
            <a:ext cx="5835215" cy="57494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D20468-6633-FF78-BA55-BA88CCF39067}"/>
              </a:ext>
            </a:extLst>
          </p:cNvPr>
          <p:cNvSpPr txBox="1"/>
          <p:nvPr/>
        </p:nvSpPr>
        <p:spPr>
          <a:xfrm>
            <a:off x="6766923" y="554298"/>
            <a:ext cx="511867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dirty="0"/>
              <a:t>Modern university </a:t>
            </a:r>
            <a:r>
              <a:rPr lang="en-US" dirty="0"/>
              <a:t>is governed by two </a:t>
            </a:r>
            <a:r>
              <a:rPr lang="lv-LV" dirty="0"/>
              <a:t>co-existing</a:t>
            </a:r>
            <a:r>
              <a:rPr lang="en-US" dirty="0"/>
              <a:t> institutional</a:t>
            </a:r>
            <a:r>
              <a:rPr lang="lv-LV" dirty="0"/>
              <a:t> </a:t>
            </a:r>
            <a:r>
              <a:rPr lang="en-US" dirty="0"/>
              <a:t>logics:</a:t>
            </a:r>
            <a:br>
              <a:rPr lang="en-US" dirty="0"/>
            </a:br>
            <a:r>
              <a:rPr lang="lv-LV" dirty="0"/>
              <a:t>1) </a:t>
            </a:r>
            <a:r>
              <a:rPr lang="lv-LV" b="1" dirty="0"/>
              <a:t>stability</a:t>
            </a:r>
            <a:r>
              <a:rPr lang="lv-LV" dirty="0"/>
              <a:t>:</a:t>
            </a:r>
            <a:r>
              <a:rPr lang="en-US" dirty="0"/>
              <a:t> secures legitimacy through continuity and process,</a:t>
            </a:r>
            <a:br>
              <a:rPr lang="en-US" dirty="0"/>
            </a:br>
            <a:r>
              <a:rPr lang="lv-LV" dirty="0"/>
              <a:t>2) </a:t>
            </a:r>
            <a:r>
              <a:rPr lang="lv-LV" b="1" dirty="0"/>
              <a:t>permeability</a:t>
            </a:r>
            <a:r>
              <a:rPr lang="lv-LV" dirty="0"/>
              <a:t>:</a:t>
            </a:r>
            <a:r>
              <a:rPr lang="en-US" dirty="0"/>
              <a:t> enables responsible action under uncertainty in fast-moving ecosystems.</a:t>
            </a:r>
            <a:endParaRPr lang="lv-LV" dirty="0"/>
          </a:p>
          <a:p>
            <a:pPr algn="ctr"/>
            <a:r>
              <a:rPr lang="lv-LV" dirty="0"/>
              <a:t>F</a:t>
            </a:r>
            <a:r>
              <a:rPr lang="en-US" dirty="0" err="1"/>
              <a:t>uture</a:t>
            </a:r>
            <a:r>
              <a:rPr lang="en-US" dirty="0"/>
              <a:t> readiness fails when </a:t>
            </a:r>
            <a:r>
              <a:rPr lang="lv-LV" dirty="0"/>
              <a:t>timezones</a:t>
            </a:r>
            <a:r>
              <a:rPr lang="en-US" dirty="0"/>
              <a:t> </a:t>
            </a:r>
            <a:r>
              <a:rPr lang="lv-LV" dirty="0"/>
              <a:t>of legitimacy </a:t>
            </a:r>
            <a:r>
              <a:rPr lang="en-US" dirty="0"/>
              <a:t>are misaligned</a:t>
            </a:r>
            <a:br>
              <a:rPr lang="en-US" dirty="0"/>
            </a:br>
            <a:endParaRPr lang="lv-LV" dirty="0"/>
          </a:p>
          <a:p>
            <a:pPr algn="ctr"/>
            <a:r>
              <a:rPr lang="lv-LV" dirty="0"/>
              <a:t>Those logics become visible in human form as</a:t>
            </a:r>
            <a:r>
              <a:rPr lang="en-US" dirty="0"/>
              <a:t> ‘formal university employees’</a:t>
            </a:r>
            <a:r>
              <a:rPr lang="lv-LV" dirty="0"/>
              <a:t> and</a:t>
            </a:r>
            <a:r>
              <a:rPr lang="en-US" dirty="0"/>
              <a:t> ‘project people’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16C7F6-C131-14EA-0012-3BD16BA89268}"/>
              </a:ext>
            </a:extLst>
          </p:cNvPr>
          <p:cNvGrpSpPr/>
          <p:nvPr/>
        </p:nvGrpSpPr>
        <p:grpSpPr>
          <a:xfrm>
            <a:off x="9670572" y="3779832"/>
            <a:ext cx="2465407" cy="2075164"/>
            <a:chOff x="9441903" y="4454024"/>
            <a:chExt cx="2465407" cy="20751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E8A542A-C2FC-DD4D-27F7-254D46912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85330" y="4454024"/>
              <a:ext cx="1815259" cy="16893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4F02C0-5EBA-4278-A332-04FC97882E22}"/>
                </a:ext>
              </a:extLst>
            </p:cNvPr>
            <p:cNvSpPr txBox="1"/>
            <p:nvPr/>
          </p:nvSpPr>
          <p:spPr>
            <a:xfrm>
              <a:off x="9441903" y="6159856"/>
              <a:ext cx="246540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lv-LV" dirty="0"/>
                <a:t>project employee</a:t>
              </a:r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F601C63-C404-B6B2-4501-2953CB824D7A}"/>
              </a:ext>
            </a:extLst>
          </p:cNvPr>
          <p:cNvGrpSpPr/>
          <p:nvPr/>
        </p:nvGrpSpPr>
        <p:grpSpPr>
          <a:xfrm>
            <a:off x="6860853" y="3779832"/>
            <a:ext cx="2465407" cy="2335632"/>
            <a:chOff x="7057593" y="4470555"/>
            <a:chExt cx="2465407" cy="23356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C7BC70-8B07-10AB-8F72-50E412A1F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0189" r="14975" b="27533"/>
            <a:stretch>
              <a:fillRect/>
            </a:stretch>
          </p:blipFill>
          <p:spPr>
            <a:xfrm>
              <a:off x="7216032" y="4470555"/>
              <a:ext cx="1613233" cy="167277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B06EC9-C1BF-4DFF-15F1-CB03BD84784E}"/>
                </a:ext>
              </a:extLst>
            </p:cNvPr>
            <p:cNvSpPr txBox="1"/>
            <p:nvPr/>
          </p:nvSpPr>
          <p:spPr>
            <a:xfrm>
              <a:off x="7057593" y="6159856"/>
              <a:ext cx="246540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lv-LV" dirty="0"/>
                <a:t>formal university employee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5885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74B8BE-91C9-63F1-E73F-C3735CA8B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4889"/>
            <a:ext cx="12192000" cy="803898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D5E250F-D42F-CEAC-BB79-94D87A5D6085}"/>
              </a:ext>
            </a:extLst>
          </p:cNvPr>
          <p:cNvGrpSpPr/>
          <p:nvPr/>
        </p:nvGrpSpPr>
        <p:grpSpPr>
          <a:xfrm>
            <a:off x="127322" y="2488557"/>
            <a:ext cx="1990845" cy="4369443"/>
            <a:chOff x="127322" y="2488557"/>
            <a:chExt cx="1990845" cy="436944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BE0C1BE-662D-477D-BEC6-791F6A864D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3215" y="2488557"/>
              <a:ext cx="844952" cy="4369443"/>
            </a:xfrm>
            <a:prstGeom prst="straightConnector1">
              <a:avLst/>
            </a:prstGeom>
            <a:ln w="635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22" name="Picture 21" descr="A person holding a sword&#10;&#10;AI-generated content may be incorrect.">
              <a:extLst>
                <a:ext uri="{FF2B5EF4-FFF2-40B4-BE49-F238E27FC236}">
                  <a16:creationId xmlns:a16="http://schemas.microsoft.com/office/drawing/2014/main" id="{4DEE4A9C-45AA-88DF-890F-AD8103EA4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22" y="5391150"/>
              <a:ext cx="1571625" cy="1466850"/>
            </a:xfrm>
            <a:prstGeom prst="rect">
              <a:avLst/>
            </a:prstGeom>
          </p:spPr>
        </p:pic>
      </p:grpSp>
      <p:pic>
        <p:nvPicPr>
          <p:cNvPr id="32" name="Picture 31" descr="A person with a beard and a dirty face&#10;&#10;AI-generated content may be incorrect.">
            <a:extLst>
              <a:ext uri="{FF2B5EF4-FFF2-40B4-BE49-F238E27FC236}">
                <a16:creationId xmlns:a16="http://schemas.microsoft.com/office/drawing/2014/main" id="{78F497EF-F819-05CE-3925-4ABCF6F38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887" y="4109011"/>
            <a:ext cx="1121091" cy="169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2EA92A2-117F-8288-072E-F792D46E9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52622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78C318E-3367-35AF-B6BF-457C87940F76}"/>
              </a:ext>
            </a:extLst>
          </p:cNvPr>
          <p:cNvGrpSpPr/>
          <p:nvPr/>
        </p:nvGrpSpPr>
        <p:grpSpPr>
          <a:xfrm>
            <a:off x="6883549" y="3216458"/>
            <a:ext cx="5516599" cy="3641542"/>
            <a:chOff x="6883549" y="3216458"/>
            <a:chExt cx="5516599" cy="364154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61212F-0599-85DA-C576-BF1C5A2BEA25}"/>
                </a:ext>
              </a:extLst>
            </p:cNvPr>
            <p:cNvSpPr txBox="1"/>
            <p:nvPr/>
          </p:nvSpPr>
          <p:spPr>
            <a:xfrm>
              <a:off x="6883549" y="3216458"/>
              <a:ext cx="5516599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lv-LV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 employee</a:t>
              </a: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en-US" sz="24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“Winter is coming</a:t>
              </a:r>
              <a:r>
                <a:rPr lang="lv-LV" sz="24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r>
                <a:rPr lang="en-US" sz="24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”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" name="Picture 12" descr="A person with a beard and a dirty face&#10;&#10;AI-generated content may be incorrect.">
              <a:extLst>
                <a:ext uri="{FF2B5EF4-FFF2-40B4-BE49-F238E27FC236}">
                  <a16:creationId xmlns:a16="http://schemas.microsoft.com/office/drawing/2014/main" id="{DB393D4B-95DC-C08E-0B45-048FEBBB2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89"/>
            <a:stretch>
              <a:fillRect/>
            </a:stretch>
          </p:blipFill>
          <p:spPr>
            <a:xfrm>
              <a:off x="9815332" y="4505781"/>
              <a:ext cx="2128838" cy="235221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0FD0AA8-4876-51B6-A0E2-CD53DFF3BD61}"/>
              </a:ext>
            </a:extLst>
          </p:cNvPr>
          <p:cNvSpPr txBox="1"/>
          <p:nvPr/>
        </p:nvSpPr>
        <p:spPr>
          <a:xfrm>
            <a:off x="173483" y="3865821"/>
            <a:ext cx="9468366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 university employee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“Seasonal </a:t>
            </a:r>
            <a:r>
              <a:rPr lang="lv-LV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require an adaptive response.”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3C0C35-4BCA-F182-C998-CB5DFA162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56" y="4884516"/>
            <a:ext cx="2114447" cy="19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23586</TotalTime>
  <Words>1958</Words>
  <Application>Microsoft Office PowerPoint</Application>
  <PresentationFormat>Widescreen</PresentationFormat>
  <Paragraphs>171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Noto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Agnese Rusakova</dc:creator>
  <cp:lastModifiedBy>Agnese Rusakova</cp:lastModifiedBy>
  <cp:revision>49</cp:revision>
  <dcterms:created xsi:type="dcterms:W3CDTF">2025-10-23T09:41:13Z</dcterms:created>
  <dcterms:modified xsi:type="dcterms:W3CDTF">2026-06-03T15:26:04Z</dcterms:modified>
</cp:coreProperties>
</file>